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375" r:id="rId2"/>
    <p:sldId id="376" r:id="rId3"/>
    <p:sldId id="377" r:id="rId4"/>
    <p:sldId id="378" r:id="rId5"/>
    <p:sldId id="388" r:id="rId6"/>
    <p:sldId id="379" r:id="rId7"/>
    <p:sldId id="380" r:id="rId8"/>
    <p:sldId id="381" r:id="rId9"/>
    <p:sldId id="387" r:id="rId10"/>
    <p:sldId id="382" r:id="rId11"/>
    <p:sldId id="383" r:id="rId12"/>
    <p:sldId id="384" r:id="rId13"/>
    <p:sldId id="385" r:id="rId14"/>
    <p:sldId id="358" r:id="rId15"/>
    <p:sldId id="359" r:id="rId16"/>
    <p:sldId id="360" r:id="rId17"/>
    <p:sldId id="361" r:id="rId18"/>
    <p:sldId id="362" r:id="rId19"/>
    <p:sldId id="363" r:id="rId20"/>
    <p:sldId id="373" r:id="rId21"/>
    <p:sldId id="392" r:id="rId22"/>
    <p:sldId id="374" r:id="rId23"/>
    <p:sldId id="391" r:id="rId24"/>
    <p:sldId id="393" r:id="rId25"/>
  </p:sldIdLst>
  <p:sldSz cx="9144000" cy="6858000" type="screen4x3"/>
  <p:notesSz cx="7099300" cy="10234613"/>
  <p:defaultTextStyle>
    <a:defPPr>
      <a:defRPr lang="zh-CN"/>
    </a:defPPr>
    <a:lvl1pPr algn="l" rtl="0" fontAlgn="base">
      <a:spcBef>
        <a:spcPct val="0"/>
      </a:spcBef>
      <a:spcAft>
        <a:spcPct val="0"/>
      </a:spcAft>
      <a:defRPr sz="2000" kern="1200">
        <a:solidFill>
          <a:schemeClr val="tx1"/>
        </a:solidFill>
        <a:latin typeface="Arial" charset="0"/>
        <a:ea typeface="宋体" charset="0"/>
        <a:cs typeface="宋体" charset="0"/>
      </a:defRPr>
    </a:lvl1pPr>
    <a:lvl2pPr marL="457200" algn="l" rtl="0" fontAlgn="base">
      <a:spcBef>
        <a:spcPct val="0"/>
      </a:spcBef>
      <a:spcAft>
        <a:spcPct val="0"/>
      </a:spcAft>
      <a:defRPr sz="2000" kern="1200">
        <a:solidFill>
          <a:schemeClr val="tx1"/>
        </a:solidFill>
        <a:latin typeface="Arial" charset="0"/>
        <a:ea typeface="宋体" charset="0"/>
        <a:cs typeface="宋体" charset="0"/>
      </a:defRPr>
    </a:lvl2pPr>
    <a:lvl3pPr marL="914400" algn="l" rtl="0" fontAlgn="base">
      <a:spcBef>
        <a:spcPct val="0"/>
      </a:spcBef>
      <a:spcAft>
        <a:spcPct val="0"/>
      </a:spcAft>
      <a:defRPr sz="2000" kern="1200">
        <a:solidFill>
          <a:schemeClr val="tx1"/>
        </a:solidFill>
        <a:latin typeface="Arial" charset="0"/>
        <a:ea typeface="宋体" charset="0"/>
        <a:cs typeface="宋体" charset="0"/>
      </a:defRPr>
    </a:lvl3pPr>
    <a:lvl4pPr marL="1371600" algn="l" rtl="0" fontAlgn="base">
      <a:spcBef>
        <a:spcPct val="0"/>
      </a:spcBef>
      <a:spcAft>
        <a:spcPct val="0"/>
      </a:spcAft>
      <a:defRPr sz="2000" kern="1200">
        <a:solidFill>
          <a:schemeClr val="tx1"/>
        </a:solidFill>
        <a:latin typeface="Arial" charset="0"/>
        <a:ea typeface="宋体" charset="0"/>
        <a:cs typeface="宋体" charset="0"/>
      </a:defRPr>
    </a:lvl4pPr>
    <a:lvl5pPr marL="1828800" algn="l" rtl="0" fontAlgn="base">
      <a:spcBef>
        <a:spcPct val="0"/>
      </a:spcBef>
      <a:spcAft>
        <a:spcPct val="0"/>
      </a:spcAft>
      <a:defRPr sz="2000" kern="1200">
        <a:solidFill>
          <a:schemeClr val="tx1"/>
        </a:solidFill>
        <a:latin typeface="Arial" charset="0"/>
        <a:ea typeface="宋体" charset="0"/>
        <a:cs typeface="宋体" charset="0"/>
      </a:defRPr>
    </a:lvl5pPr>
    <a:lvl6pPr marL="2286000" algn="l" defTabSz="457200" rtl="0" eaLnBrk="1" latinLnBrk="0" hangingPunct="1">
      <a:defRPr sz="2000" kern="1200">
        <a:solidFill>
          <a:schemeClr val="tx1"/>
        </a:solidFill>
        <a:latin typeface="Arial" charset="0"/>
        <a:ea typeface="宋体" charset="0"/>
        <a:cs typeface="宋体" charset="0"/>
      </a:defRPr>
    </a:lvl6pPr>
    <a:lvl7pPr marL="2743200" algn="l" defTabSz="457200" rtl="0" eaLnBrk="1" latinLnBrk="0" hangingPunct="1">
      <a:defRPr sz="2000" kern="1200">
        <a:solidFill>
          <a:schemeClr val="tx1"/>
        </a:solidFill>
        <a:latin typeface="Arial" charset="0"/>
        <a:ea typeface="宋体" charset="0"/>
        <a:cs typeface="宋体" charset="0"/>
      </a:defRPr>
    </a:lvl7pPr>
    <a:lvl8pPr marL="3200400" algn="l" defTabSz="457200" rtl="0" eaLnBrk="1" latinLnBrk="0" hangingPunct="1">
      <a:defRPr sz="2000" kern="1200">
        <a:solidFill>
          <a:schemeClr val="tx1"/>
        </a:solidFill>
        <a:latin typeface="Arial" charset="0"/>
        <a:ea typeface="宋体" charset="0"/>
        <a:cs typeface="宋体" charset="0"/>
      </a:defRPr>
    </a:lvl8pPr>
    <a:lvl9pPr marL="3657600" algn="l" defTabSz="457200" rtl="0" eaLnBrk="1" latinLnBrk="0" hangingPunct="1">
      <a:defRPr sz="2000"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AAB3F4"/>
    <a:srgbClr val="CC0000"/>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8"/>
    <p:restoredTop sz="85282"/>
  </p:normalViewPr>
  <p:slideViewPr>
    <p:cSldViewPr>
      <p:cViewPr>
        <p:scale>
          <a:sx n="88" d="100"/>
          <a:sy n="88" d="100"/>
        </p:scale>
        <p:origin x="154" y="-466"/>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1188"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76575" cy="5111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pPr>
              <a:defRPr/>
            </a:pPr>
            <a:r>
              <a:rPr lang="en-US" altLang="zh-CN"/>
              <a:t>Lecture 1 Overview</a:t>
            </a:r>
          </a:p>
        </p:txBody>
      </p:sp>
      <p:sp>
        <p:nvSpPr>
          <p:cNvPr id="5123" name="Rectangle 3"/>
          <p:cNvSpPr>
            <a:spLocks noGrp="1" noChangeArrowheads="1"/>
          </p:cNvSpPr>
          <p:nvPr>
            <p:ph type="dt" sz="quarter" idx="1"/>
          </p:nvPr>
        </p:nvSpPr>
        <p:spPr bwMode="auto">
          <a:xfrm>
            <a:off x="4021138" y="0"/>
            <a:ext cx="3076575" cy="5111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pPr>
              <a:defRPr/>
            </a:pPr>
            <a:r>
              <a:rPr lang="zh-CN" altLang="en-US"/>
              <a:t>7/7/2005</a:t>
            </a:r>
            <a:endParaRPr lang="en-US" altLang="zh-CN"/>
          </a:p>
        </p:txBody>
      </p:sp>
      <p:sp>
        <p:nvSpPr>
          <p:cNvPr id="5124" name="Rectangle 4"/>
          <p:cNvSpPr>
            <a:spLocks noGrp="1" noChangeArrowheads="1"/>
          </p:cNvSpPr>
          <p:nvPr>
            <p:ph type="ftr" sz="quarter" idx="2"/>
          </p:nvPr>
        </p:nvSpPr>
        <p:spPr bwMode="auto">
          <a:xfrm>
            <a:off x="0" y="9721850"/>
            <a:ext cx="3076575" cy="5111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pPr>
              <a:defRPr/>
            </a:pPr>
            <a:r>
              <a:rPr lang="en-US" altLang="zh-CN"/>
              <a:t>Lecture 1 Overview</a:t>
            </a:r>
          </a:p>
        </p:txBody>
      </p:sp>
      <p:sp>
        <p:nvSpPr>
          <p:cNvPr id="5125"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A897FE7C-D54C-3148-84FE-586049851995}" type="slidenum">
              <a:rPr lang="en-US" altLang="zh-CN"/>
              <a:pPr>
                <a:defRPr/>
              </a:pPr>
              <a:t>‹#›</a:t>
            </a:fld>
            <a:endParaRPr lang="en-US" altLang="zh-CN"/>
          </a:p>
        </p:txBody>
      </p:sp>
    </p:spTree>
    <p:extLst>
      <p:ext uri="{BB962C8B-B14F-4D97-AF65-F5344CB8AC3E}">
        <p14:creationId xmlns:p14="http://schemas.microsoft.com/office/powerpoint/2010/main" val="5871036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76575" cy="5111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vl1pPr>
          </a:lstStyle>
          <a:p>
            <a:pPr>
              <a:defRPr/>
            </a:pPr>
            <a:r>
              <a:rPr lang="en-US" altLang="zh-CN"/>
              <a:t>Lecture 1 Overview</a:t>
            </a:r>
          </a:p>
        </p:txBody>
      </p:sp>
      <p:sp>
        <p:nvSpPr>
          <p:cNvPr id="7171" name="Rectangle 3"/>
          <p:cNvSpPr>
            <a:spLocks noGrp="1" noChangeArrowheads="1"/>
          </p:cNvSpPr>
          <p:nvPr>
            <p:ph type="dt" idx="1"/>
          </p:nvPr>
        </p:nvSpPr>
        <p:spPr bwMode="auto">
          <a:xfrm>
            <a:off x="4021138" y="0"/>
            <a:ext cx="3076575" cy="5111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vl1pPr>
          </a:lstStyle>
          <a:p>
            <a:pPr>
              <a:defRPr/>
            </a:pPr>
            <a:r>
              <a:rPr lang="zh-CN" altLang="en-US"/>
              <a:t>7/7/2005</a:t>
            </a:r>
            <a:endParaRPr lang="en-US" altLang="zh-CN"/>
          </a:p>
        </p:txBody>
      </p:sp>
      <p:sp>
        <p:nvSpPr>
          <p:cNvPr id="717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71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endParaRPr lang="en-US" altLang="zh-CN" noProof="0"/>
          </a:p>
          <a:p>
            <a:pPr lvl="1"/>
            <a:r>
              <a:rPr lang="zh-CN" altLang="en-US" noProof="0"/>
              <a:t>第二级</a:t>
            </a:r>
            <a:endParaRPr lang="en-US" altLang="zh-CN" noProof="0"/>
          </a:p>
          <a:p>
            <a:pPr lvl="2"/>
            <a:r>
              <a:rPr lang="zh-CN" altLang="en-US" noProof="0"/>
              <a:t>第三级</a:t>
            </a:r>
            <a:endParaRPr lang="en-US" altLang="zh-CN" noProof="0"/>
          </a:p>
          <a:p>
            <a:pPr lvl="3"/>
            <a:r>
              <a:rPr lang="zh-CN" altLang="en-US" noProof="0"/>
              <a:t>第四级</a:t>
            </a:r>
            <a:endParaRPr lang="en-US" altLang="zh-CN" noProof="0"/>
          </a:p>
          <a:p>
            <a:pPr lvl="4"/>
            <a:r>
              <a:rPr lang="zh-CN" altLang="en-US" noProof="0"/>
              <a:t>第五级</a:t>
            </a:r>
          </a:p>
        </p:txBody>
      </p:sp>
      <p:sp>
        <p:nvSpPr>
          <p:cNvPr id="7174" name="Rectangle 6"/>
          <p:cNvSpPr>
            <a:spLocks noGrp="1" noChangeArrowheads="1"/>
          </p:cNvSpPr>
          <p:nvPr>
            <p:ph type="ftr" sz="quarter" idx="4"/>
          </p:nvPr>
        </p:nvSpPr>
        <p:spPr bwMode="auto">
          <a:xfrm>
            <a:off x="0" y="9721850"/>
            <a:ext cx="3076575" cy="5111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vl1pPr>
          </a:lstStyle>
          <a:p>
            <a:pPr>
              <a:defRPr/>
            </a:pPr>
            <a:r>
              <a:rPr lang="en-US" altLang="zh-CN"/>
              <a:t>Lecture 1 Overview</a:t>
            </a:r>
          </a:p>
        </p:txBody>
      </p:sp>
      <p:sp>
        <p:nvSpPr>
          <p:cNvPr id="71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702FAD17-AF6F-2743-98FB-4AA2C13D3349}" type="slidenum">
              <a:rPr lang="en-US" altLang="zh-CN"/>
              <a:pPr>
                <a:defRPr/>
              </a:pPr>
              <a:t>‹#›</a:t>
            </a:fld>
            <a:endParaRPr lang="en-US" altLang="zh-CN"/>
          </a:p>
        </p:txBody>
      </p:sp>
    </p:spTree>
    <p:extLst>
      <p:ext uri="{BB962C8B-B14F-4D97-AF65-F5344CB8AC3E}">
        <p14:creationId xmlns:p14="http://schemas.microsoft.com/office/powerpoint/2010/main" val="3790196306"/>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kumimoji="1" sz="1200" kern="1200">
        <a:solidFill>
          <a:schemeClr val="tx1"/>
        </a:solidFill>
        <a:latin typeface="Arial" charset="0"/>
        <a:ea typeface="宋体" charset="0"/>
        <a:cs typeface="宋体" charset="0"/>
      </a:defRPr>
    </a:lvl1pPr>
    <a:lvl2pPr marL="457200" algn="l" rtl="0" fontAlgn="base">
      <a:spcBef>
        <a:spcPct val="30000"/>
      </a:spcBef>
      <a:spcAft>
        <a:spcPct val="0"/>
      </a:spcAft>
      <a:defRPr kumimoji="1" sz="1200" kern="1200">
        <a:solidFill>
          <a:schemeClr val="tx1"/>
        </a:solidFill>
        <a:latin typeface="Arial" charset="0"/>
        <a:ea typeface="宋体" charset="0"/>
        <a:cs typeface="+mn-cs"/>
      </a:defRPr>
    </a:lvl2pPr>
    <a:lvl3pPr marL="914400" algn="l" rtl="0" fontAlgn="base">
      <a:spcBef>
        <a:spcPct val="30000"/>
      </a:spcBef>
      <a:spcAft>
        <a:spcPct val="0"/>
      </a:spcAft>
      <a:defRPr kumimoji="1" sz="1200" kern="1200">
        <a:solidFill>
          <a:schemeClr val="tx1"/>
        </a:solidFill>
        <a:latin typeface="Arial" charset="0"/>
        <a:ea typeface="宋体" charset="0"/>
        <a:cs typeface="+mn-cs"/>
      </a:defRPr>
    </a:lvl3pPr>
    <a:lvl4pPr marL="1371600" algn="l" rtl="0" fontAlgn="base">
      <a:spcBef>
        <a:spcPct val="30000"/>
      </a:spcBef>
      <a:spcAft>
        <a:spcPct val="0"/>
      </a:spcAft>
      <a:defRPr kumimoji="1" sz="1200" kern="1200">
        <a:solidFill>
          <a:schemeClr val="tx1"/>
        </a:solidFill>
        <a:latin typeface="Arial" charset="0"/>
        <a:ea typeface="宋体" charset="0"/>
        <a:cs typeface="+mn-cs"/>
      </a:defRPr>
    </a:lvl4pPr>
    <a:lvl5pPr marL="1828800" algn="l" rtl="0" fontAlgn="base">
      <a:spcBef>
        <a:spcPct val="30000"/>
      </a:spcBef>
      <a:spcAft>
        <a:spcPct val="0"/>
      </a:spcAft>
      <a:defRPr kumimoji="1" sz="1200" kern="1200">
        <a:solidFill>
          <a:schemeClr val="tx1"/>
        </a:solidFill>
        <a:latin typeface="Arial" charset="0"/>
        <a:ea typeface="宋体"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aike.baidu.com/view/150389.htm"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baike.baidu.com/view/1020865.htm" TargetMode="External"/><Relationship Id="rId4" Type="http://schemas.openxmlformats.org/officeDocument/2006/relationships/hyperlink" Target="http://baike.baidu.com/view/1547.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kumimoji="1" lang="zh-CN" altLang="en-US" dirty="0"/>
          </a:p>
        </p:txBody>
      </p:sp>
      <p:sp>
        <p:nvSpPr>
          <p:cNvPr id="4" name="页眉占位符 3"/>
          <p:cNvSpPr>
            <a:spLocks noGrp="1"/>
          </p:cNvSpPr>
          <p:nvPr>
            <p:ph type="hdr" sz="quarter" idx="10"/>
          </p:nvPr>
        </p:nvSpPr>
        <p:spPr/>
        <p:txBody>
          <a:bodyPr/>
          <a:lstStyle/>
          <a:p>
            <a:pPr>
              <a:defRPr/>
            </a:pPr>
            <a:r>
              <a:rPr lang="en-US" altLang="zh-CN"/>
              <a:t>Lecture 1 Overview</a:t>
            </a:r>
          </a:p>
        </p:txBody>
      </p:sp>
      <p:sp>
        <p:nvSpPr>
          <p:cNvPr id="5" name="日期占位符 4"/>
          <p:cNvSpPr>
            <a:spLocks noGrp="1"/>
          </p:cNvSpPr>
          <p:nvPr>
            <p:ph type="dt" idx="11"/>
          </p:nvPr>
        </p:nvSpPr>
        <p:spPr/>
        <p:txBody>
          <a:bodyPr/>
          <a:lstStyle/>
          <a:p>
            <a:pPr>
              <a:defRPr/>
            </a:pPr>
            <a:r>
              <a:rPr lang="zh-CN" altLang="en-US"/>
              <a:t>7/7/2005</a:t>
            </a:r>
            <a:endParaRPr lang="en-US" altLang="zh-CN"/>
          </a:p>
        </p:txBody>
      </p:sp>
      <p:sp>
        <p:nvSpPr>
          <p:cNvPr id="6" name="页脚占位符 5"/>
          <p:cNvSpPr>
            <a:spLocks noGrp="1"/>
          </p:cNvSpPr>
          <p:nvPr>
            <p:ph type="ftr" sz="quarter" idx="12"/>
          </p:nvPr>
        </p:nvSpPr>
        <p:spPr/>
        <p:txBody>
          <a:bodyPr/>
          <a:lstStyle/>
          <a:p>
            <a:pPr>
              <a:defRPr/>
            </a:pPr>
            <a:r>
              <a:rPr lang="en-US" altLang="zh-CN"/>
              <a:t>Lecture 1 Overview</a:t>
            </a:r>
          </a:p>
        </p:txBody>
      </p:sp>
      <p:sp>
        <p:nvSpPr>
          <p:cNvPr id="7" name="幻灯片编号占位符 6"/>
          <p:cNvSpPr>
            <a:spLocks noGrp="1"/>
          </p:cNvSpPr>
          <p:nvPr>
            <p:ph type="sldNum" sz="quarter" idx="13"/>
          </p:nvPr>
        </p:nvSpPr>
        <p:spPr/>
        <p:txBody>
          <a:bodyPr/>
          <a:lstStyle/>
          <a:p>
            <a:pPr>
              <a:defRPr/>
            </a:pPr>
            <a:fld id="{702FAD17-AF6F-2743-98FB-4AA2C13D3349}" type="slidenum">
              <a:rPr lang="en-US" altLang="zh-CN" smtClean="0"/>
              <a:pPr>
                <a:defRPr/>
              </a:pPr>
              <a:t>1</a:t>
            </a:fld>
            <a:endParaRPr lang="en-US" altLang="zh-CN"/>
          </a:p>
        </p:txBody>
      </p:sp>
    </p:spTree>
    <p:extLst>
      <p:ext uri="{BB962C8B-B14F-4D97-AF65-F5344CB8AC3E}">
        <p14:creationId xmlns:p14="http://schemas.microsoft.com/office/powerpoint/2010/main" val="276153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defRPr/>
            </a:pPr>
            <a:r>
              <a:rPr kumimoji="0" lang="zh-CN" altLang="zh-CN" dirty="0"/>
              <a:t>大统一理论（</a:t>
            </a:r>
            <a:r>
              <a:rPr kumimoji="0" lang="en-US" altLang="zh-CN" dirty="0"/>
              <a:t>grand unified theories</a:t>
            </a:r>
            <a:r>
              <a:rPr kumimoji="0" lang="zh-CN" altLang="zh-CN" dirty="0"/>
              <a:t>，</a:t>
            </a:r>
            <a:r>
              <a:rPr kumimoji="0" lang="en-US" altLang="zh-CN" dirty="0"/>
              <a:t>GUTs</a:t>
            </a:r>
            <a:r>
              <a:rPr kumimoji="0" lang="zh-CN" altLang="zh-CN" dirty="0"/>
              <a:t>）。试图用同一组方程式描述全部</a:t>
            </a:r>
            <a:r>
              <a:rPr kumimoji="0" lang="zh-CN" altLang="zh-CN" dirty="0">
                <a:hlinkClick r:id="rId3"/>
              </a:rPr>
              <a:t>粒子</a:t>
            </a:r>
            <a:r>
              <a:rPr kumimoji="0" lang="zh-CN" altLang="zh-CN" dirty="0"/>
              <a:t>和力</a:t>
            </a:r>
            <a:r>
              <a:rPr kumimoji="0" lang="en-US" altLang="zh-CN" dirty="0"/>
              <a:t>(</a:t>
            </a:r>
            <a:r>
              <a:rPr kumimoji="0" lang="zh-CN" altLang="zh-CN" dirty="0"/>
              <a:t>强相互作用、弱相互作用、</a:t>
            </a:r>
            <a:r>
              <a:rPr kumimoji="0" lang="zh-CN" altLang="zh-CN" dirty="0">
                <a:hlinkClick r:id="rId4"/>
              </a:rPr>
              <a:t>万有引力</a:t>
            </a:r>
            <a:r>
              <a:rPr kumimoji="0" lang="zh-CN" altLang="zh-CN" dirty="0">
                <a:hlinkClick r:id="rId5"/>
              </a:rPr>
              <a:t>、磁相互作用</a:t>
            </a:r>
            <a:r>
              <a:rPr kumimoji="0" lang="zh-CN" altLang="zh-CN" dirty="0"/>
              <a:t>四种人类目前所知的所有的力</a:t>
            </a:r>
            <a:r>
              <a:rPr kumimoji="0" lang="en-US" altLang="zh-CN" dirty="0"/>
              <a:t>)</a:t>
            </a:r>
            <a:r>
              <a:rPr kumimoji="0" lang="zh-CN" altLang="zh-CN" dirty="0"/>
              <a:t>的物理性质的理论或模型的总称</a:t>
            </a:r>
          </a:p>
          <a:p>
            <a:pPr>
              <a:defRPr/>
            </a:pPr>
            <a:endParaRPr lang="zh-CN" altLang="en-US" dirty="0"/>
          </a:p>
        </p:txBody>
      </p:sp>
      <p:sp>
        <p:nvSpPr>
          <p:cNvPr id="4" name="页眉占位符 3"/>
          <p:cNvSpPr>
            <a:spLocks noGrp="1"/>
          </p:cNvSpPr>
          <p:nvPr>
            <p:ph type="hdr" sz="quarter"/>
          </p:nvPr>
        </p:nvSpPr>
        <p:spPr/>
        <p:txBody>
          <a:bodyPr/>
          <a:lstStyle/>
          <a:p>
            <a:pPr>
              <a:defRPr/>
            </a:pPr>
            <a:r>
              <a:rPr lang="en-US" altLang="zh-CN"/>
              <a:t>Lecture 1 Overview</a:t>
            </a:r>
          </a:p>
        </p:txBody>
      </p:sp>
      <p:sp>
        <p:nvSpPr>
          <p:cNvPr id="5" name="日期占位符 4"/>
          <p:cNvSpPr>
            <a:spLocks noGrp="1"/>
          </p:cNvSpPr>
          <p:nvPr>
            <p:ph type="dt" sz="quarter" idx="1"/>
          </p:nvPr>
        </p:nvSpPr>
        <p:spPr/>
        <p:txBody>
          <a:bodyPr/>
          <a:lstStyle/>
          <a:p>
            <a:pPr>
              <a:defRPr/>
            </a:pPr>
            <a:r>
              <a:rPr lang="zh-CN" altLang="en-US"/>
              <a:t>7/7/2005</a:t>
            </a:r>
            <a:endParaRPr lang="en-US" altLang="zh-CN"/>
          </a:p>
        </p:txBody>
      </p:sp>
      <p:sp>
        <p:nvSpPr>
          <p:cNvPr id="6" name="页脚占位符 5"/>
          <p:cNvSpPr>
            <a:spLocks noGrp="1"/>
          </p:cNvSpPr>
          <p:nvPr>
            <p:ph type="ftr" sz="quarter" idx="4"/>
          </p:nvPr>
        </p:nvSpPr>
        <p:spPr/>
        <p:txBody>
          <a:bodyPr/>
          <a:lstStyle/>
          <a:p>
            <a:pPr>
              <a:defRPr/>
            </a:pPr>
            <a:r>
              <a:rPr lang="en-US" altLang="zh-CN"/>
              <a:t>Lecture 1 Overview</a:t>
            </a:r>
          </a:p>
        </p:txBody>
      </p:sp>
      <p:sp>
        <p:nvSpPr>
          <p:cNvPr id="7" name="幻灯片编号占位符 6"/>
          <p:cNvSpPr>
            <a:spLocks noGrp="1"/>
          </p:cNvSpPr>
          <p:nvPr>
            <p:ph type="sldNum" sz="quarter" idx="5"/>
          </p:nvPr>
        </p:nvSpPr>
        <p:spPr/>
        <p:txBody>
          <a:bodyPr/>
          <a:lstStyle/>
          <a:p>
            <a:pPr>
              <a:defRPr/>
            </a:pPr>
            <a:fld id="{8FE60ED8-D96B-0549-89BA-9D90ABA8320B}" type="slidenum">
              <a:rPr lang="en-US" altLang="zh-CN"/>
              <a:pPr>
                <a:defRPr/>
              </a:pPr>
              <a:t>2</a:t>
            </a:fld>
            <a:endParaRPr lang="en-US" altLang="zh-CN"/>
          </a:p>
        </p:txBody>
      </p:sp>
    </p:spTree>
    <p:extLst>
      <p:ext uri="{BB962C8B-B14F-4D97-AF65-F5344CB8AC3E}">
        <p14:creationId xmlns:p14="http://schemas.microsoft.com/office/powerpoint/2010/main" val="860268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pPr>
              <a:defRPr/>
            </a:pPr>
            <a:r>
              <a:rPr lang="en-US" altLang="zh-CN"/>
              <a:t>Lecture 1 Overview</a:t>
            </a:r>
          </a:p>
        </p:txBody>
      </p:sp>
      <p:sp>
        <p:nvSpPr>
          <p:cNvPr id="5" name="Rectangle 3"/>
          <p:cNvSpPr>
            <a:spLocks noGrp="1" noChangeArrowheads="1"/>
          </p:cNvSpPr>
          <p:nvPr>
            <p:ph type="dt" sz="quarter" idx="1"/>
          </p:nvPr>
        </p:nvSpPr>
        <p:spPr/>
        <p:txBody>
          <a:bodyPr/>
          <a:lstStyle/>
          <a:p>
            <a:pPr>
              <a:defRPr/>
            </a:pPr>
            <a:r>
              <a:rPr lang="zh-CN" altLang="en-US"/>
              <a:t>7/7/2005</a:t>
            </a:r>
            <a:endParaRPr lang="en-US" altLang="zh-CN"/>
          </a:p>
        </p:txBody>
      </p:sp>
      <p:sp>
        <p:nvSpPr>
          <p:cNvPr id="6" name="Rectangle 6"/>
          <p:cNvSpPr>
            <a:spLocks noGrp="1" noChangeArrowheads="1"/>
          </p:cNvSpPr>
          <p:nvPr>
            <p:ph type="ftr" sz="quarter" idx="4"/>
          </p:nvPr>
        </p:nvSpPr>
        <p:spPr/>
        <p:txBody>
          <a:bodyPr/>
          <a:lstStyle/>
          <a:p>
            <a:pPr>
              <a:defRPr/>
            </a:pPr>
            <a:r>
              <a:rPr lang="en-US" altLang="zh-CN"/>
              <a:t>Lecture 1 Overview</a:t>
            </a:r>
          </a:p>
        </p:txBody>
      </p:sp>
      <p:sp>
        <p:nvSpPr>
          <p:cNvPr id="7" name="Rectangle 7"/>
          <p:cNvSpPr>
            <a:spLocks noGrp="1" noChangeArrowheads="1"/>
          </p:cNvSpPr>
          <p:nvPr>
            <p:ph type="sldNum" sz="quarter" idx="5"/>
          </p:nvPr>
        </p:nvSpPr>
        <p:spPr/>
        <p:txBody>
          <a:bodyPr/>
          <a:lstStyle/>
          <a:p>
            <a:pPr>
              <a:defRPr/>
            </a:pPr>
            <a:fld id="{F2BACD96-B46F-7944-8137-E372F5A1ABDB}" type="slidenum">
              <a:rPr lang="en-US" altLang="zh-CN"/>
              <a:pPr>
                <a:defRPr/>
              </a:pPr>
              <a:t>4</a:t>
            </a:fld>
            <a:endParaRPr lang="en-US" altLang="zh-CN"/>
          </a:p>
        </p:txBody>
      </p:sp>
      <p:sp>
        <p:nvSpPr>
          <p:cNvPr id="146434" name="Rectangle 2"/>
          <p:cNvSpPr>
            <a:spLocks noGrp="1" noRot="1" noChangeAspect="1" noChangeArrowheads="1" noTextEdit="1"/>
          </p:cNvSpPr>
          <p:nvPr>
            <p:ph type="sldImg"/>
          </p:nvPr>
        </p:nvSpPr>
        <p:spPr>
          <a:xfrm>
            <a:off x="992188" y="768350"/>
            <a:ext cx="5114925" cy="3836988"/>
          </a:xfrm>
          <a:ln/>
          <a:extLst>
            <a:ext uri="{FAA26D3D-D897-4be2-8F04-BA451C77F1D7}">
              <ma14:placeholderFlag xmlns:ma14="http://schemas.microsoft.com/office/mac/drawingml/2011/main" xmlns="" val="1"/>
            </a:ext>
          </a:extLst>
        </p:spPr>
      </p:sp>
      <p:sp>
        <p:nvSpPr>
          <p:cNvPr id="146435" name="Rectangle 3"/>
          <p:cNvSpPr>
            <a:spLocks noGrp="1" noChangeArrowheads="1"/>
          </p:cNvSpPr>
          <p:nvPr>
            <p:ph type="body" idx="1"/>
          </p:nvPr>
        </p:nvSpPr>
        <p:spPr/>
        <p:txBody>
          <a:bodyPr/>
          <a:lstStyle/>
          <a:p>
            <a:pPr>
              <a:defRPr/>
            </a:pPr>
            <a:r>
              <a:rPr kumimoji="0" lang="en-US" altLang="zh-CN" dirty="0"/>
              <a:t>Question: What’s your expectation for this</a:t>
            </a:r>
            <a:r>
              <a:rPr kumimoji="0" lang="en-US" altLang="zh-CN" baseline="0" dirty="0"/>
              <a:t> course?</a:t>
            </a:r>
            <a:endParaRPr kumimoji="0" lang="zh-CN" altLang="en-US" dirty="0"/>
          </a:p>
        </p:txBody>
      </p:sp>
    </p:spTree>
    <p:extLst>
      <p:ext uri="{BB962C8B-B14F-4D97-AF65-F5344CB8AC3E}">
        <p14:creationId xmlns:p14="http://schemas.microsoft.com/office/powerpoint/2010/main" val="1667171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kumimoji="1" lang="zh-CN" altLang="en-US" dirty="0"/>
          </a:p>
        </p:txBody>
      </p:sp>
      <p:sp>
        <p:nvSpPr>
          <p:cNvPr id="4" name="页眉占位符 3"/>
          <p:cNvSpPr>
            <a:spLocks noGrp="1"/>
          </p:cNvSpPr>
          <p:nvPr>
            <p:ph type="hdr" sz="quarter" idx="10"/>
          </p:nvPr>
        </p:nvSpPr>
        <p:spPr/>
        <p:txBody>
          <a:bodyPr/>
          <a:lstStyle/>
          <a:p>
            <a:pPr>
              <a:defRPr/>
            </a:pPr>
            <a:r>
              <a:rPr lang="en-US" altLang="zh-CN"/>
              <a:t>Lecture 1 Overview</a:t>
            </a:r>
          </a:p>
        </p:txBody>
      </p:sp>
      <p:sp>
        <p:nvSpPr>
          <p:cNvPr id="5" name="日期占位符 4"/>
          <p:cNvSpPr>
            <a:spLocks noGrp="1"/>
          </p:cNvSpPr>
          <p:nvPr>
            <p:ph type="dt" idx="11"/>
          </p:nvPr>
        </p:nvSpPr>
        <p:spPr/>
        <p:txBody>
          <a:bodyPr/>
          <a:lstStyle/>
          <a:p>
            <a:pPr>
              <a:defRPr/>
            </a:pPr>
            <a:r>
              <a:rPr lang="zh-CN" altLang="en-US"/>
              <a:t>7/7/2005</a:t>
            </a:r>
            <a:endParaRPr lang="en-US" altLang="zh-CN"/>
          </a:p>
        </p:txBody>
      </p:sp>
      <p:sp>
        <p:nvSpPr>
          <p:cNvPr id="6" name="页脚占位符 5"/>
          <p:cNvSpPr>
            <a:spLocks noGrp="1"/>
          </p:cNvSpPr>
          <p:nvPr>
            <p:ph type="ftr" sz="quarter" idx="12"/>
          </p:nvPr>
        </p:nvSpPr>
        <p:spPr/>
        <p:txBody>
          <a:bodyPr/>
          <a:lstStyle/>
          <a:p>
            <a:pPr>
              <a:defRPr/>
            </a:pPr>
            <a:r>
              <a:rPr lang="en-US" altLang="zh-CN"/>
              <a:t>Lecture 1 Overview</a:t>
            </a:r>
          </a:p>
        </p:txBody>
      </p:sp>
      <p:sp>
        <p:nvSpPr>
          <p:cNvPr id="7" name="幻灯片编号占位符 6"/>
          <p:cNvSpPr>
            <a:spLocks noGrp="1"/>
          </p:cNvSpPr>
          <p:nvPr>
            <p:ph type="sldNum" sz="quarter" idx="13"/>
          </p:nvPr>
        </p:nvSpPr>
        <p:spPr/>
        <p:txBody>
          <a:bodyPr/>
          <a:lstStyle/>
          <a:p>
            <a:pPr>
              <a:defRPr/>
            </a:pPr>
            <a:fld id="{702FAD17-AF6F-2743-98FB-4AA2C13D3349}" type="slidenum">
              <a:rPr lang="en-US" altLang="zh-CN" smtClean="0"/>
              <a:pPr>
                <a:defRPr/>
              </a:pPr>
              <a:t>5</a:t>
            </a:fld>
            <a:endParaRPr lang="en-US" altLang="zh-CN"/>
          </a:p>
        </p:txBody>
      </p:sp>
    </p:spTree>
    <p:extLst>
      <p:ext uri="{BB962C8B-B14F-4D97-AF65-F5344CB8AC3E}">
        <p14:creationId xmlns:p14="http://schemas.microsoft.com/office/powerpoint/2010/main" val="525803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pPr>
              <a:defRPr/>
            </a:pPr>
            <a:r>
              <a:rPr lang="en-US" altLang="zh-CN"/>
              <a:t>Lecture 1 Overview</a:t>
            </a:r>
          </a:p>
        </p:txBody>
      </p:sp>
      <p:sp>
        <p:nvSpPr>
          <p:cNvPr id="5" name="Rectangle 3"/>
          <p:cNvSpPr>
            <a:spLocks noGrp="1" noChangeArrowheads="1"/>
          </p:cNvSpPr>
          <p:nvPr>
            <p:ph type="dt" sz="quarter" idx="1"/>
          </p:nvPr>
        </p:nvSpPr>
        <p:spPr/>
        <p:txBody>
          <a:bodyPr/>
          <a:lstStyle/>
          <a:p>
            <a:pPr>
              <a:defRPr/>
            </a:pPr>
            <a:r>
              <a:rPr lang="zh-CN" altLang="en-US"/>
              <a:t>7/7/2005</a:t>
            </a:r>
            <a:endParaRPr lang="en-US" altLang="zh-CN"/>
          </a:p>
        </p:txBody>
      </p:sp>
      <p:sp>
        <p:nvSpPr>
          <p:cNvPr id="6" name="Rectangle 6"/>
          <p:cNvSpPr>
            <a:spLocks noGrp="1" noChangeArrowheads="1"/>
          </p:cNvSpPr>
          <p:nvPr>
            <p:ph type="ftr" sz="quarter" idx="4"/>
          </p:nvPr>
        </p:nvSpPr>
        <p:spPr/>
        <p:txBody>
          <a:bodyPr/>
          <a:lstStyle/>
          <a:p>
            <a:pPr>
              <a:defRPr/>
            </a:pPr>
            <a:r>
              <a:rPr lang="en-US" altLang="zh-CN"/>
              <a:t>Lecture 1 Overview</a:t>
            </a:r>
          </a:p>
        </p:txBody>
      </p:sp>
      <p:sp>
        <p:nvSpPr>
          <p:cNvPr id="7" name="Rectangle 7"/>
          <p:cNvSpPr>
            <a:spLocks noGrp="1" noChangeArrowheads="1"/>
          </p:cNvSpPr>
          <p:nvPr>
            <p:ph type="sldNum" sz="quarter" idx="5"/>
          </p:nvPr>
        </p:nvSpPr>
        <p:spPr/>
        <p:txBody>
          <a:bodyPr/>
          <a:lstStyle/>
          <a:p>
            <a:pPr>
              <a:defRPr/>
            </a:pPr>
            <a:fld id="{1EBC7205-E8AE-5640-A392-11DDE1EFDC77}" type="slidenum">
              <a:rPr lang="en-US" altLang="zh-CN"/>
              <a:pPr>
                <a:defRPr/>
              </a:pPr>
              <a:t>6</a:t>
            </a:fld>
            <a:endParaRPr lang="en-US" altLang="zh-CN"/>
          </a:p>
        </p:txBody>
      </p:sp>
      <p:sp>
        <p:nvSpPr>
          <p:cNvPr id="148482" name="Rectangle 2"/>
          <p:cNvSpPr>
            <a:spLocks noGrp="1" noRot="1" noChangeAspect="1" noChangeArrowheads="1" noTextEdit="1"/>
          </p:cNvSpPr>
          <p:nvPr>
            <p:ph type="sldImg"/>
          </p:nvPr>
        </p:nvSpPr>
        <p:spPr>
          <a:xfrm>
            <a:off x="992188" y="768350"/>
            <a:ext cx="5114925" cy="3836988"/>
          </a:xfrm>
          <a:ln/>
          <a:extLst>
            <a:ext uri="{FAA26D3D-D897-4be2-8F04-BA451C77F1D7}">
              <ma14:placeholderFlag xmlns:ma14="http://schemas.microsoft.com/office/mac/drawingml/2011/main" xmlns="" val="1"/>
            </a:ext>
          </a:extLst>
        </p:spPr>
      </p:sp>
      <p:sp>
        <p:nvSpPr>
          <p:cNvPr id="148483" name="Rectangle 3"/>
          <p:cNvSpPr>
            <a:spLocks noGrp="1" noChangeArrowheads="1"/>
          </p:cNvSpPr>
          <p:nvPr>
            <p:ph type="body" idx="1"/>
          </p:nvPr>
        </p:nvSpPr>
        <p:spPr/>
        <p:txBody>
          <a:bodyPr/>
          <a:lstStyle/>
          <a:p>
            <a:pPr>
              <a:defRPr/>
            </a:pPr>
            <a:endParaRPr kumimoji="0" lang="zh-CN" altLang="en-US" dirty="0"/>
          </a:p>
        </p:txBody>
      </p:sp>
    </p:spTree>
    <p:extLst>
      <p:ext uri="{BB962C8B-B14F-4D97-AF65-F5344CB8AC3E}">
        <p14:creationId xmlns:p14="http://schemas.microsoft.com/office/powerpoint/2010/main" val="1074097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pPr>
              <a:defRPr/>
            </a:pPr>
            <a:r>
              <a:rPr lang="en-US" altLang="zh-CN"/>
              <a:t>Lecture 1 Overview</a:t>
            </a:r>
          </a:p>
        </p:txBody>
      </p:sp>
      <p:sp>
        <p:nvSpPr>
          <p:cNvPr id="5" name="Rectangle 3"/>
          <p:cNvSpPr>
            <a:spLocks noGrp="1" noChangeArrowheads="1"/>
          </p:cNvSpPr>
          <p:nvPr>
            <p:ph type="dt" sz="quarter" idx="1"/>
          </p:nvPr>
        </p:nvSpPr>
        <p:spPr/>
        <p:txBody>
          <a:bodyPr/>
          <a:lstStyle/>
          <a:p>
            <a:pPr>
              <a:defRPr/>
            </a:pPr>
            <a:r>
              <a:rPr lang="zh-CN" altLang="en-US"/>
              <a:t>7/7/2005</a:t>
            </a:r>
            <a:endParaRPr lang="en-US" altLang="zh-CN"/>
          </a:p>
        </p:txBody>
      </p:sp>
      <p:sp>
        <p:nvSpPr>
          <p:cNvPr id="6" name="Rectangle 6"/>
          <p:cNvSpPr>
            <a:spLocks noGrp="1" noChangeArrowheads="1"/>
          </p:cNvSpPr>
          <p:nvPr>
            <p:ph type="ftr" sz="quarter" idx="4"/>
          </p:nvPr>
        </p:nvSpPr>
        <p:spPr/>
        <p:txBody>
          <a:bodyPr/>
          <a:lstStyle/>
          <a:p>
            <a:pPr>
              <a:defRPr/>
            </a:pPr>
            <a:r>
              <a:rPr lang="en-US" altLang="zh-CN"/>
              <a:t>Lecture 1 Overview</a:t>
            </a:r>
          </a:p>
        </p:txBody>
      </p:sp>
      <p:sp>
        <p:nvSpPr>
          <p:cNvPr id="7" name="Rectangle 7"/>
          <p:cNvSpPr>
            <a:spLocks noGrp="1" noChangeArrowheads="1"/>
          </p:cNvSpPr>
          <p:nvPr>
            <p:ph type="sldNum" sz="quarter" idx="5"/>
          </p:nvPr>
        </p:nvSpPr>
        <p:spPr/>
        <p:txBody>
          <a:bodyPr/>
          <a:lstStyle/>
          <a:p>
            <a:pPr>
              <a:defRPr/>
            </a:pPr>
            <a:fld id="{5A5636F8-D3BD-A042-90B1-97C43C96C328}" type="slidenum">
              <a:rPr lang="en-US" altLang="zh-CN"/>
              <a:pPr>
                <a:defRPr/>
              </a:pPr>
              <a:t>12</a:t>
            </a:fld>
            <a:endParaRPr lang="en-US" altLang="zh-CN"/>
          </a:p>
        </p:txBody>
      </p:sp>
      <p:sp>
        <p:nvSpPr>
          <p:cNvPr id="154626" name="Rectangle 2"/>
          <p:cNvSpPr>
            <a:spLocks noGrp="1" noRot="1" noChangeAspect="1" noChangeArrowheads="1" noTextEdit="1"/>
          </p:cNvSpPr>
          <p:nvPr>
            <p:ph type="sldImg"/>
          </p:nvPr>
        </p:nvSpPr>
        <p:spPr>
          <a:xfrm>
            <a:off x="992188" y="768350"/>
            <a:ext cx="5114925" cy="3836988"/>
          </a:xfrm>
          <a:ln/>
          <a:extLst>
            <a:ext uri="{FAA26D3D-D897-4be2-8F04-BA451C77F1D7}">
              <ma14:placeholderFlag xmlns:ma14="http://schemas.microsoft.com/office/mac/drawingml/2011/main" xmlns="" val="1"/>
            </a:ext>
          </a:extLst>
        </p:spPr>
      </p:sp>
      <p:sp>
        <p:nvSpPr>
          <p:cNvPr id="154627" name="Rectangle 3"/>
          <p:cNvSpPr>
            <a:spLocks noGrp="1" noChangeArrowheads="1"/>
          </p:cNvSpPr>
          <p:nvPr>
            <p:ph type="body" idx="1"/>
          </p:nvPr>
        </p:nvSpPr>
        <p:spPr/>
        <p:txBody>
          <a:bodyPr/>
          <a:lstStyle/>
          <a:p>
            <a:pPr>
              <a:defRPr/>
            </a:pPr>
            <a:endParaRPr kumimoji="0" lang="zh-CN" altLang="en-US"/>
          </a:p>
        </p:txBody>
      </p:sp>
    </p:spTree>
    <p:extLst>
      <p:ext uri="{BB962C8B-B14F-4D97-AF65-F5344CB8AC3E}">
        <p14:creationId xmlns:p14="http://schemas.microsoft.com/office/powerpoint/2010/main" val="1645446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a:defRPr/>
            </a:pPr>
            <a:r>
              <a:rPr lang="en-US" altLang="zh-CN" dirty="0"/>
              <a:t>Relevance is not so easy to measure.</a:t>
            </a:r>
          </a:p>
          <a:p>
            <a:pPr>
              <a:defRPr/>
            </a:pPr>
            <a:r>
              <a:rPr lang="en-US" altLang="zh-CN" dirty="0"/>
              <a:t>Similar may not always means relevant: e.g. </a:t>
            </a:r>
            <a:r>
              <a:rPr lang="zh-CN" altLang="en-US" dirty="0"/>
              <a:t>哈工程与哈工大</a:t>
            </a:r>
            <a:endParaRPr lang="en-US" altLang="zh-CN" dirty="0"/>
          </a:p>
          <a:p>
            <a:pPr>
              <a:defRPr/>
            </a:pPr>
            <a:r>
              <a:rPr lang="en-US" altLang="zh-CN" dirty="0"/>
              <a:t>What’s the exact meaning of “same vocabulary used”?</a:t>
            </a:r>
            <a:r>
              <a:rPr lang="zh-CN" altLang="en-US" dirty="0"/>
              <a:t> </a:t>
            </a:r>
            <a:r>
              <a:rPr lang="en-US" altLang="zh-CN" dirty="0"/>
              <a:t>Considering</a:t>
            </a:r>
            <a:r>
              <a:rPr lang="zh-CN" altLang="en-US" dirty="0"/>
              <a:t> </a:t>
            </a:r>
            <a:r>
              <a:rPr lang="en-US" altLang="zh-CN" dirty="0"/>
              <a:t>about</a:t>
            </a:r>
            <a:r>
              <a:rPr lang="zh-CN" altLang="en-US" dirty="0"/>
              <a:t> </a:t>
            </a:r>
            <a:r>
              <a:rPr lang="en-US" altLang="zh-CN" dirty="0"/>
              <a:t>the</a:t>
            </a:r>
            <a:r>
              <a:rPr lang="zh-CN" altLang="en-US" dirty="0"/>
              <a:t> </a:t>
            </a:r>
            <a:r>
              <a:rPr lang="en-US" altLang="zh-CN" dirty="0"/>
              <a:t>frequency</a:t>
            </a:r>
            <a:r>
              <a:rPr lang="zh-CN" altLang="en-US" dirty="0"/>
              <a:t> </a:t>
            </a:r>
            <a:r>
              <a:rPr lang="en-US" altLang="zh-CN" dirty="0"/>
              <a:t>distribution?</a:t>
            </a:r>
            <a:endParaRPr lang="zh-CN" altLang="en-US" dirty="0"/>
          </a:p>
        </p:txBody>
      </p:sp>
      <p:sp>
        <p:nvSpPr>
          <p:cNvPr id="4" name="页眉占位符 3"/>
          <p:cNvSpPr>
            <a:spLocks noGrp="1"/>
          </p:cNvSpPr>
          <p:nvPr>
            <p:ph type="hdr" sz="quarter"/>
          </p:nvPr>
        </p:nvSpPr>
        <p:spPr/>
        <p:txBody>
          <a:bodyPr/>
          <a:lstStyle/>
          <a:p>
            <a:pPr>
              <a:defRPr/>
            </a:pPr>
            <a:r>
              <a:rPr lang="en-US" altLang="zh-CN"/>
              <a:t>Lecture 1 Overview</a:t>
            </a:r>
          </a:p>
        </p:txBody>
      </p:sp>
      <p:sp>
        <p:nvSpPr>
          <p:cNvPr id="5" name="日期占位符 4"/>
          <p:cNvSpPr>
            <a:spLocks noGrp="1"/>
          </p:cNvSpPr>
          <p:nvPr>
            <p:ph type="dt" sz="quarter" idx="1"/>
          </p:nvPr>
        </p:nvSpPr>
        <p:spPr/>
        <p:txBody>
          <a:bodyPr/>
          <a:lstStyle/>
          <a:p>
            <a:pPr>
              <a:defRPr/>
            </a:pPr>
            <a:r>
              <a:rPr lang="zh-CN" altLang="en-US"/>
              <a:t>7/7/2005</a:t>
            </a:r>
            <a:endParaRPr lang="en-US" altLang="zh-CN"/>
          </a:p>
        </p:txBody>
      </p:sp>
      <p:sp>
        <p:nvSpPr>
          <p:cNvPr id="6" name="页脚占位符 5"/>
          <p:cNvSpPr>
            <a:spLocks noGrp="1"/>
          </p:cNvSpPr>
          <p:nvPr>
            <p:ph type="ftr" sz="quarter" idx="4"/>
          </p:nvPr>
        </p:nvSpPr>
        <p:spPr/>
        <p:txBody>
          <a:bodyPr/>
          <a:lstStyle/>
          <a:p>
            <a:pPr>
              <a:defRPr/>
            </a:pPr>
            <a:r>
              <a:rPr lang="en-US" altLang="zh-CN"/>
              <a:t>Lecture 1 Overview</a:t>
            </a:r>
          </a:p>
        </p:txBody>
      </p:sp>
      <p:sp>
        <p:nvSpPr>
          <p:cNvPr id="7" name="幻灯片编号占位符 6"/>
          <p:cNvSpPr>
            <a:spLocks noGrp="1"/>
          </p:cNvSpPr>
          <p:nvPr>
            <p:ph type="sldNum" sz="quarter" idx="5"/>
          </p:nvPr>
        </p:nvSpPr>
        <p:spPr/>
        <p:txBody>
          <a:bodyPr/>
          <a:lstStyle/>
          <a:p>
            <a:pPr>
              <a:defRPr/>
            </a:pPr>
            <a:fld id="{7ACE5091-F0DB-E74F-B590-F8AFA99FEA1E}" type="slidenum">
              <a:rPr lang="en-US" altLang="zh-CN"/>
              <a:pPr>
                <a:defRPr/>
              </a:pPr>
              <a:t>14</a:t>
            </a:fld>
            <a:endParaRPr lang="en-US" altLang="zh-CN"/>
          </a:p>
        </p:txBody>
      </p:sp>
    </p:spTree>
    <p:extLst>
      <p:ext uri="{BB962C8B-B14F-4D97-AF65-F5344CB8AC3E}">
        <p14:creationId xmlns:p14="http://schemas.microsoft.com/office/powerpoint/2010/main" val="1627909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pPr>
              <a:defRPr/>
            </a:pPr>
            <a:r>
              <a:rPr lang="en-US" altLang="zh-CN"/>
              <a:t>Lecture 1 Overview</a:t>
            </a:r>
          </a:p>
        </p:txBody>
      </p:sp>
      <p:sp>
        <p:nvSpPr>
          <p:cNvPr id="5" name="Rectangle 3"/>
          <p:cNvSpPr>
            <a:spLocks noGrp="1" noChangeArrowheads="1"/>
          </p:cNvSpPr>
          <p:nvPr>
            <p:ph type="dt" sz="quarter" idx="1"/>
          </p:nvPr>
        </p:nvSpPr>
        <p:spPr/>
        <p:txBody>
          <a:bodyPr/>
          <a:lstStyle/>
          <a:p>
            <a:pPr>
              <a:defRPr/>
            </a:pPr>
            <a:r>
              <a:rPr lang="zh-CN" altLang="en-US"/>
              <a:t>7/7/2005</a:t>
            </a:r>
            <a:endParaRPr lang="en-US" altLang="zh-CN"/>
          </a:p>
        </p:txBody>
      </p:sp>
      <p:sp>
        <p:nvSpPr>
          <p:cNvPr id="6" name="Rectangle 6"/>
          <p:cNvSpPr>
            <a:spLocks noGrp="1" noChangeArrowheads="1"/>
          </p:cNvSpPr>
          <p:nvPr>
            <p:ph type="ftr" sz="quarter" idx="4"/>
          </p:nvPr>
        </p:nvSpPr>
        <p:spPr/>
        <p:txBody>
          <a:bodyPr/>
          <a:lstStyle/>
          <a:p>
            <a:pPr>
              <a:defRPr/>
            </a:pPr>
            <a:r>
              <a:rPr lang="en-US" altLang="zh-CN"/>
              <a:t>Lecture 1 Overview</a:t>
            </a:r>
          </a:p>
        </p:txBody>
      </p:sp>
      <p:sp>
        <p:nvSpPr>
          <p:cNvPr id="7" name="Rectangle 7"/>
          <p:cNvSpPr>
            <a:spLocks noGrp="1" noChangeArrowheads="1"/>
          </p:cNvSpPr>
          <p:nvPr>
            <p:ph type="sldNum" sz="quarter" idx="5"/>
          </p:nvPr>
        </p:nvSpPr>
        <p:spPr/>
        <p:txBody>
          <a:bodyPr/>
          <a:lstStyle/>
          <a:p>
            <a:pPr>
              <a:defRPr/>
            </a:pPr>
            <a:fld id="{94400E4D-30D9-B544-AB3A-8AB5AC36D4D8}" type="slidenum">
              <a:rPr lang="en-US" altLang="zh-CN"/>
              <a:pPr>
                <a:defRPr/>
              </a:pPr>
              <a:t>19</a:t>
            </a:fld>
            <a:endParaRPr lang="en-US" altLang="zh-CN"/>
          </a:p>
        </p:txBody>
      </p:sp>
      <p:sp>
        <p:nvSpPr>
          <p:cNvPr id="161794" name="Rectangle 2"/>
          <p:cNvSpPr>
            <a:spLocks noGrp="1" noRot="1" noChangeAspect="1" noChangeArrowheads="1" noTextEdit="1"/>
          </p:cNvSpPr>
          <p:nvPr>
            <p:ph type="sldImg"/>
          </p:nvPr>
        </p:nvSpPr>
        <p:spPr>
          <a:xfrm>
            <a:off x="992188" y="768350"/>
            <a:ext cx="5114925" cy="3836988"/>
          </a:xfrm>
          <a:ln/>
          <a:extLst>
            <a:ext uri="{FAA26D3D-D897-4be2-8F04-BA451C77F1D7}">
              <ma14:placeholderFlag xmlns:ma14="http://schemas.microsoft.com/office/mac/drawingml/2011/main" xmlns="" val="1"/>
            </a:ext>
          </a:extLst>
        </p:spPr>
      </p:sp>
      <p:sp>
        <p:nvSpPr>
          <p:cNvPr id="161795" name="Rectangle 3"/>
          <p:cNvSpPr>
            <a:spLocks noGrp="1" noChangeArrowheads="1"/>
          </p:cNvSpPr>
          <p:nvPr>
            <p:ph type="body" idx="1"/>
          </p:nvPr>
        </p:nvSpPr>
        <p:spPr/>
        <p:txBody>
          <a:bodyPr/>
          <a:lstStyle/>
          <a:p>
            <a:pPr>
              <a:defRPr/>
            </a:pPr>
            <a:r>
              <a:rPr kumimoji="0" lang="zh-CN" altLang="en-US" dirty="0"/>
              <a:t>备注：第一堂课通常就介绍到这里，然后再简单了解一下课程的政策、成绩分配、课程大纲就可以了；其他内容由大家自学</a:t>
            </a:r>
          </a:p>
        </p:txBody>
      </p:sp>
    </p:spTree>
    <p:extLst>
      <p:ext uri="{BB962C8B-B14F-4D97-AF65-F5344CB8AC3E}">
        <p14:creationId xmlns:p14="http://schemas.microsoft.com/office/powerpoint/2010/main" val="1334194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kumimoji="1" lang="en-US" altLang="zh-CN" dirty="0"/>
              <a:t>We hope that </a:t>
            </a:r>
            <a:r>
              <a:rPr kumimoji="1" lang="en-US" altLang="zh-CN" dirty="0" err="1"/>
              <a:t>Baidu’s</a:t>
            </a:r>
            <a:r>
              <a:rPr kumimoji="1" lang="en-US" altLang="zh-CN" baseline="0" dirty="0"/>
              <a:t> Brain may change the situation of NLU! </a:t>
            </a:r>
            <a:r>
              <a:rPr kumimoji="1" lang="en-US" altLang="zh-CN" baseline="0" dirty="0" err="1"/>
              <a:t>Baidu</a:t>
            </a:r>
            <a:r>
              <a:rPr kumimoji="1" lang="en-US" altLang="zh-CN" baseline="0" dirty="0"/>
              <a:t> just spend 4.6Billion RMB in construction their computing center. </a:t>
            </a:r>
            <a:endParaRPr kumimoji="1" lang="en-US" altLang="zh-CN" dirty="0"/>
          </a:p>
          <a:p>
            <a:endParaRPr kumimoji="1" lang="zh-CN" altLang="en-US" dirty="0"/>
          </a:p>
        </p:txBody>
      </p:sp>
      <p:sp>
        <p:nvSpPr>
          <p:cNvPr id="4" name="页眉占位符 3"/>
          <p:cNvSpPr>
            <a:spLocks noGrp="1"/>
          </p:cNvSpPr>
          <p:nvPr>
            <p:ph type="hdr" sz="quarter" idx="10"/>
          </p:nvPr>
        </p:nvSpPr>
        <p:spPr/>
        <p:txBody>
          <a:bodyPr/>
          <a:lstStyle/>
          <a:p>
            <a:pPr>
              <a:defRPr/>
            </a:pPr>
            <a:r>
              <a:rPr lang="en-US" altLang="zh-CN"/>
              <a:t>Lecture 1 Overview</a:t>
            </a:r>
          </a:p>
        </p:txBody>
      </p:sp>
      <p:sp>
        <p:nvSpPr>
          <p:cNvPr id="5" name="日期占位符 4"/>
          <p:cNvSpPr>
            <a:spLocks noGrp="1"/>
          </p:cNvSpPr>
          <p:nvPr>
            <p:ph type="dt" idx="11"/>
          </p:nvPr>
        </p:nvSpPr>
        <p:spPr/>
        <p:txBody>
          <a:bodyPr/>
          <a:lstStyle/>
          <a:p>
            <a:pPr>
              <a:defRPr/>
            </a:pPr>
            <a:r>
              <a:rPr lang="zh-CN" altLang="en-US"/>
              <a:t>7/7/2005</a:t>
            </a:r>
            <a:endParaRPr lang="en-US" altLang="zh-CN"/>
          </a:p>
        </p:txBody>
      </p:sp>
      <p:sp>
        <p:nvSpPr>
          <p:cNvPr id="6" name="页脚占位符 5"/>
          <p:cNvSpPr>
            <a:spLocks noGrp="1"/>
          </p:cNvSpPr>
          <p:nvPr>
            <p:ph type="ftr" sz="quarter" idx="12"/>
          </p:nvPr>
        </p:nvSpPr>
        <p:spPr/>
        <p:txBody>
          <a:bodyPr/>
          <a:lstStyle/>
          <a:p>
            <a:pPr>
              <a:defRPr/>
            </a:pPr>
            <a:r>
              <a:rPr lang="en-US" altLang="zh-CN"/>
              <a:t>Lecture 1 Overview</a:t>
            </a:r>
          </a:p>
        </p:txBody>
      </p:sp>
      <p:sp>
        <p:nvSpPr>
          <p:cNvPr id="7" name="幻灯片编号占位符 6"/>
          <p:cNvSpPr>
            <a:spLocks noGrp="1"/>
          </p:cNvSpPr>
          <p:nvPr>
            <p:ph type="sldNum" sz="quarter" idx="13"/>
          </p:nvPr>
        </p:nvSpPr>
        <p:spPr/>
        <p:txBody>
          <a:bodyPr/>
          <a:lstStyle/>
          <a:p>
            <a:pPr>
              <a:defRPr/>
            </a:pPr>
            <a:fld id="{702FAD17-AF6F-2743-98FB-4AA2C13D3349}" type="slidenum">
              <a:rPr lang="en-US" altLang="zh-CN" smtClean="0"/>
              <a:pPr>
                <a:defRPr/>
              </a:pPr>
              <a:t>23</a:t>
            </a:fld>
            <a:endParaRPr lang="en-US" altLang="zh-CN"/>
          </a:p>
        </p:txBody>
      </p:sp>
    </p:spTree>
    <p:extLst>
      <p:ext uri="{BB962C8B-B14F-4D97-AF65-F5344CB8AC3E}">
        <p14:creationId xmlns:p14="http://schemas.microsoft.com/office/powerpoint/2010/main" val="323402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Lecture 1 Introduction</a:t>
            </a:r>
          </a:p>
        </p:txBody>
      </p:sp>
      <p:sp>
        <p:nvSpPr>
          <p:cNvPr id="5" name="Rectangle 6"/>
          <p:cNvSpPr>
            <a:spLocks noGrp="1" noChangeArrowheads="1"/>
          </p:cNvSpPr>
          <p:nvPr>
            <p:ph type="sldNum" sz="quarter" idx="11"/>
          </p:nvPr>
        </p:nvSpPr>
        <p:spPr>
          <a:ln/>
        </p:spPr>
        <p:txBody>
          <a:bodyPr/>
          <a:lstStyle>
            <a:lvl1pPr>
              <a:defRPr/>
            </a:lvl1pPr>
          </a:lstStyle>
          <a:p>
            <a:pPr>
              <a:defRPr/>
            </a:pPr>
            <a:fld id="{38C96A2F-FDC0-124B-8BCB-691B2E701337}" type="slidenum">
              <a:rPr lang="en-US" altLang="zh-CN"/>
              <a:pPr>
                <a:defRPr/>
              </a:pPr>
              <a:t>‹#›</a:t>
            </a:fld>
            <a:endParaRPr lang="en-US" altLang="zh-CN"/>
          </a:p>
        </p:txBody>
      </p:sp>
    </p:spTree>
    <p:extLst>
      <p:ext uri="{BB962C8B-B14F-4D97-AF65-F5344CB8AC3E}">
        <p14:creationId xmlns:p14="http://schemas.microsoft.com/office/powerpoint/2010/main" val="673839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Lecture 1 Introduction</a:t>
            </a:r>
          </a:p>
        </p:txBody>
      </p:sp>
      <p:sp>
        <p:nvSpPr>
          <p:cNvPr id="5" name="Rectangle 6"/>
          <p:cNvSpPr>
            <a:spLocks noGrp="1" noChangeArrowheads="1"/>
          </p:cNvSpPr>
          <p:nvPr>
            <p:ph type="sldNum" sz="quarter" idx="11"/>
          </p:nvPr>
        </p:nvSpPr>
        <p:spPr>
          <a:ln/>
        </p:spPr>
        <p:txBody>
          <a:bodyPr/>
          <a:lstStyle>
            <a:lvl1pPr>
              <a:defRPr/>
            </a:lvl1pPr>
          </a:lstStyle>
          <a:p>
            <a:pPr>
              <a:defRPr/>
            </a:pPr>
            <a:fld id="{A81612A0-560A-B948-8CE5-7B22904E275C}" type="slidenum">
              <a:rPr lang="en-US" altLang="zh-CN"/>
              <a:pPr>
                <a:defRPr/>
              </a:pPr>
              <a:t>‹#›</a:t>
            </a:fld>
            <a:endParaRPr lang="en-US" altLang="zh-CN"/>
          </a:p>
        </p:txBody>
      </p:sp>
    </p:spTree>
    <p:extLst>
      <p:ext uri="{BB962C8B-B14F-4D97-AF65-F5344CB8AC3E}">
        <p14:creationId xmlns:p14="http://schemas.microsoft.com/office/powerpoint/2010/main" val="2487642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Lecture 1 Introduction</a:t>
            </a:r>
          </a:p>
        </p:txBody>
      </p:sp>
      <p:sp>
        <p:nvSpPr>
          <p:cNvPr id="5" name="Rectangle 6"/>
          <p:cNvSpPr>
            <a:spLocks noGrp="1" noChangeArrowheads="1"/>
          </p:cNvSpPr>
          <p:nvPr>
            <p:ph type="sldNum" sz="quarter" idx="11"/>
          </p:nvPr>
        </p:nvSpPr>
        <p:spPr>
          <a:ln/>
        </p:spPr>
        <p:txBody>
          <a:bodyPr/>
          <a:lstStyle>
            <a:lvl1pPr>
              <a:defRPr/>
            </a:lvl1pPr>
          </a:lstStyle>
          <a:p>
            <a:pPr>
              <a:defRPr/>
            </a:pPr>
            <a:fld id="{510A4ED2-DE71-3347-BFBC-80FBFC1D40BF}" type="slidenum">
              <a:rPr lang="en-US" altLang="zh-CN"/>
              <a:pPr>
                <a:defRPr/>
              </a:pPr>
              <a:t>‹#›</a:t>
            </a:fld>
            <a:endParaRPr lang="en-US" altLang="zh-CN"/>
          </a:p>
        </p:txBody>
      </p:sp>
    </p:spTree>
    <p:extLst>
      <p:ext uri="{BB962C8B-B14F-4D97-AF65-F5344CB8AC3E}">
        <p14:creationId xmlns:p14="http://schemas.microsoft.com/office/powerpoint/2010/main" val="2292289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Lecture 1 Introduction</a:t>
            </a:r>
          </a:p>
        </p:txBody>
      </p:sp>
      <p:sp>
        <p:nvSpPr>
          <p:cNvPr id="5" name="Rectangle 6"/>
          <p:cNvSpPr>
            <a:spLocks noGrp="1" noChangeArrowheads="1"/>
          </p:cNvSpPr>
          <p:nvPr>
            <p:ph type="sldNum" sz="quarter" idx="11"/>
          </p:nvPr>
        </p:nvSpPr>
        <p:spPr>
          <a:ln/>
        </p:spPr>
        <p:txBody>
          <a:bodyPr/>
          <a:lstStyle>
            <a:lvl1pPr>
              <a:defRPr/>
            </a:lvl1pPr>
          </a:lstStyle>
          <a:p>
            <a:pPr>
              <a:defRPr/>
            </a:pPr>
            <a:fld id="{DB7AF838-CEB1-034F-B3EB-0C2256BCFE4B}" type="slidenum">
              <a:rPr lang="en-US" altLang="zh-CN"/>
              <a:pPr>
                <a:defRPr/>
              </a:pPr>
              <a:t>‹#›</a:t>
            </a:fld>
            <a:endParaRPr lang="en-US" altLang="zh-CN"/>
          </a:p>
        </p:txBody>
      </p:sp>
    </p:spTree>
    <p:extLst>
      <p:ext uri="{BB962C8B-B14F-4D97-AF65-F5344CB8AC3E}">
        <p14:creationId xmlns:p14="http://schemas.microsoft.com/office/powerpoint/2010/main" val="64224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Lecture 1 Introduction</a:t>
            </a:r>
          </a:p>
        </p:txBody>
      </p:sp>
      <p:sp>
        <p:nvSpPr>
          <p:cNvPr id="5" name="Rectangle 6"/>
          <p:cNvSpPr>
            <a:spLocks noGrp="1" noChangeArrowheads="1"/>
          </p:cNvSpPr>
          <p:nvPr>
            <p:ph type="sldNum" sz="quarter" idx="11"/>
          </p:nvPr>
        </p:nvSpPr>
        <p:spPr>
          <a:ln/>
        </p:spPr>
        <p:txBody>
          <a:bodyPr/>
          <a:lstStyle>
            <a:lvl1pPr>
              <a:defRPr/>
            </a:lvl1pPr>
          </a:lstStyle>
          <a:p>
            <a:pPr>
              <a:defRPr/>
            </a:pPr>
            <a:fld id="{E9DF26B8-23D0-7746-A360-BCC48895BCBD}" type="slidenum">
              <a:rPr lang="en-US" altLang="zh-CN"/>
              <a:pPr>
                <a:defRPr/>
              </a:pPr>
              <a:t>‹#›</a:t>
            </a:fld>
            <a:endParaRPr lang="en-US" altLang="zh-CN"/>
          </a:p>
        </p:txBody>
      </p:sp>
    </p:spTree>
    <p:extLst>
      <p:ext uri="{BB962C8B-B14F-4D97-AF65-F5344CB8AC3E}">
        <p14:creationId xmlns:p14="http://schemas.microsoft.com/office/powerpoint/2010/main" val="3320026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Lecture 1 Introduction</a:t>
            </a:r>
          </a:p>
        </p:txBody>
      </p:sp>
      <p:sp>
        <p:nvSpPr>
          <p:cNvPr id="6" name="Rectangle 6"/>
          <p:cNvSpPr>
            <a:spLocks noGrp="1" noChangeArrowheads="1"/>
          </p:cNvSpPr>
          <p:nvPr>
            <p:ph type="sldNum" sz="quarter" idx="11"/>
          </p:nvPr>
        </p:nvSpPr>
        <p:spPr>
          <a:ln/>
        </p:spPr>
        <p:txBody>
          <a:bodyPr/>
          <a:lstStyle>
            <a:lvl1pPr>
              <a:defRPr/>
            </a:lvl1pPr>
          </a:lstStyle>
          <a:p>
            <a:pPr>
              <a:defRPr/>
            </a:pPr>
            <a:fld id="{32C0D569-01AE-504C-B50E-77F6827692F9}" type="slidenum">
              <a:rPr lang="en-US" altLang="zh-CN"/>
              <a:pPr>
                <a:defRPr/>
              </a:pPr>
              <a:t>‹#›</a:t>
            </a:fld>
            <a:endParaRPr lang="en-US" altLang="zh-CN"/>
          </a:p>
        </p:txBody>
      </p:sp>
    </p:spTree>
    <p:extLst>
      <p:ext uri="{BB962C8B-B14F-4D97-AF65-F5344CB8AC3E}">
        <p14:creationId xmlns:p14="http://schemas.microsoft.com/office/powerpoint/2010/main" val="17981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zh-CN"/>
              <a:t>Lecture 1 Introduction</a:t>
            </a:r>
          </a:p>
        </p:txBody>
      </p:sp>
      <p:sp>
        <p:nvSpPr>
          <p:cNvPr id="8" name="Rectangle 6"/>
          <p:cNvSpPr>
            <a:spLocks noGrp="1" noChangeArrowheads="1"/>
          </p:cNvSpPr>
          <p:nvPr>
            <p:ph type="sldNum" sz="quarter" idx="11"/>
          </p:nvPr>
        </p:nvSpPr>
        <p:spPr>
          <a:ln/>
        </p:spPr>
        <p:txBody>
          <a:bodyPr/>
          <a:lstStyle>
            <a:lvl1pPr>
              <a:defRPr/>
            </a:lvl1pPr>
          </a:lstStyle>
          <a:p>
            <a:pPr>
              <a:defRPr/>
            </a:pPr>
            <a:fld id="{5E51858C-8335-F24E-A52E-925C4E4A0C49}" type="slidenum">
              <a:rPr lang="en-US" altLang="zh-CN"/>
              <a:pPr>
                <a:defRPr/>
              </a:pPr>
              <a:t>‹#›</a:t>
            </a:fld>
            <a:endParaRPr lang="en-US" altLang="zh-CN"/>
          </a:p>
        </p:txBody>
      </p:sp>
    </p:spTree>
    <p:extLst>
      <p:ext uri="{BB962C8B-B14F-4D97-AF65-F5344CB8AC3E}">
        <p14:creationId xmlns:p14="http://schemas.microsoft.com/office/powerpoint/2010/main" val="153339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zh-CN"/>
              <a:t>Lecture 1 Introduction</a:t>
            </a:r>
          </a:p>
        </p:txBody>
      </p:sp>
      <p:sp>
        <p:nvSpPr>
          <p:cNvPr id="4" name="Rectangle 6"/>
          <p:cNvSpPr>
            <a:spLocks noGrp="1" noChangeArrowheads="1"/>
          </p:cNvSpPr>
          <p:nvPr>
            <p:ph type="sldNum" sz="quarter" idx="11"/>
          </p:nvPr>
        </p:nvSpPr>
        <p:spPr>
          <a:ln/>
        </p:spPr>
        <p:txBody>
          <a:bodyPr/>
          <a:lstStyle>
            <a:lvl1pPr>
              <a:defRPr/>
            </a:lvl1pPr>
          </a:lstStyle>
          <a:p>
            <a:pPr>
              <a:defRPr/>
            </a:pPr>
            <a:fld id="{EDFDB76C-7E81-8A43-855D-44127C50275C}" type="slidenum">
              <a:rPr lang="en-US" altLang="zh-CN"/>
              <a:pPr>
                <a:defRPr/>
              </a:pPr>
              <a:t>‹#›</a:t>
            </a:fld>
            <a:endParaRPr lang="en-US" altLang="zh-CN"/>
          </a:p>
        </p:txBody>
      </p:sp>
    </p:spTree>
    <p:extLst>
      <p:ext uri="{BB962C8B-B14F-4D97-AF65-F5344CB8AC3E}">
        <p14:creationId xmlns:p14="http://schemas.microsoft.com/office/powerpoint/2010/main" val="1877109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zh-CN"/>
              <a:t>Lecture 1 Introduction</a:t>
            </a:r>
          </a:p>
        </p:txBody>
      </p:sp>
      <p:sp>
        <p:nvSpPr>
          <p:cNvPr id="3" name="Rectangle 6"/>
          <p:cNvSpPr>
            <a:spLocks noGrp="1" noChangeArrowheads="1"/>
          </p:cNvSpPr>
          <p:nvPr>
            <p:ph type="sldNum" sz="quarter" idx="11"/>
          </p:nvPr>
        </p:nvSpPr>
        <p:spPr>
          <a:ln/>
        </p:spPr>
        <p:txBody>
          <a:bodyPr/>
          <a:lstStyle>
            <a:lvl1pPr>
              <a:defRPr/>
            </a:lvl1pPr>
          </a:lstStyle>
          <a:p>
            <a:pPr>
              <a:defRPr/>
            </a:pPr>
            <a:fld id="{065DD2ED-537F-C24F-B366-8B04BC45732D}" type="slidenum">
              <a:rPr lang="en-US" altLang="zh-CN"/>
              <a:pPr>
                <a:defRPr/>
              </a:pPr>
              <a:t>‹#›</a:t>
            </a:fld>
            <a:endParaRPr lang="en-US" altLang="zh-CN"/>
          </a:p>
        </p:txBody>
      </p:sp>
    </p:spTree>
    <p:extLst>
      <p:ext uri="{BB962C8B-B14F-4D97-AF65-F5344CB8AC3E}">
        <p14:creationId xmlns:p14="http://schemas.microsoft.com/office/powerpoint/2010/main" val="3597773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Lecture 1 Introduction</a:t>
            </a:r>
          </a:p>
        </p:txBody>
      </p:sp>
      <p:sp>
        <p:nvSpPr>
          <p:cNvPr id="6" name="Rectangle 6"/>
          <p:cNvSpPr>
            <a:spLocks noGrp="1" noChangeArrowheads="1"/>
          </p:cNvSpPr>
          <p:nvPr>
            <p:ph type="sldNum" sz="quarter" idx="11"/>
          </p:nvPr>
        </p:nvSpPr>
        <p:spPr>
          <a:ln/>
        </p:spPr>
        <p:txBody>
          <a:bodyPr/>
          <a:lstStyle>
            <a:lvl1pPr>
              <a:defRPr/>
            </a:lvl1pPr>
          </a:lstStyle>
          <a:p>
            <a:pPr>
              <a:defRPr/>
            </a:pPr>
            <a:fld id="{612DD355-E74D-AD4B-A9FD-99B0F77D7878}" type="slidenum">
              <a:rPr lang="en-US" altLang="zh-CN"/>
              <a:pPr>
                <a:defRPr/>
              </a:pPr>
              <a:t>‹#›</a:t>
            </a:fld>
            <a:endParaRPr lang="en-US" altLang="zh-CN"/>
          </a:p>
        </p:txBody>
      </p:sp>
    </p:spTree>
    <p:extLst>
      <p:ext uri="{BB962C8B-B14F-4D97-AF65-F5344CB8AC3E}">
        <p14:creationId xmlns:p14="http://schemas.microsoft.com/office/powerpoint/2010/main" val="2682007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Lecture 1 Introduction</a:t>
            </a:r>
          </a:p>
        </p:txBody>
      </p:sp>
      <p:sp>
        <p:nvSpPr>
          <p:cNvPr id="6" name="Rectangle 6"/>
          <p:cNvSpPr>
            <a:spLocks noGrp="1" noChangeArrowheads="1"/>
          </p:cNvSpPr>
          <p:nvPr>
            <p:ph type="sldNum" sz="quarter" idx="11"/>
          </p:nvPr>
        </p:nvSpPr>
        <p:spPr>
          <a:ln/>
        </p:spPr>
        <p:txBody>
          <a:bodyPr/>
          <a:lstStyle>
            <a:lvl1pPr>
              <a:defRPr/>
            </a:lvl1pPr>
          </a:lstStyle>
          <a:p>
            <a:pPr>
              <a:defRPr/>
            </a:pPr>
            <a:fld id="{BE2C146D-C88B-A147-89A7-323440982BC7}" type="slidenum">
              <a:rPr lang="en-US" altLang="zh-CN"/>
              <a:pPr>
                <a:defRPr/>
              </a:pPr>
              <a:t>‹#›</a:t>
            </a:fld>
            <a:endParaRPr lang="en-US" altLang="zh-CN"/>
          </a:p>
        </p:txBody>
      </p:sp>
    </p:spTree>
    <p:extLst>
      <p:ext uri="{BB962C8B-B14F-4D97-AF65-F5344CB8AC3E}">
        <p14:creationId xmlns:p14="http://schemas.microsoft.com/office/powerpoint/2010/main" val="4164211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1029" name="Rectangle 5"/>
          <p:cNvSpPr>
            <a:spLocks noGrp="1" noChangeArrowheads="1"/>
          </p:cNvSpPr>
          <p:nvPr>
            <p:ph type="ftr" sz="quarter" idx="3"/>
          </p:nvPr>
        </p:nvSpPr>
        <p:spPr bwMode="auto">
          <a:xfrm>
            <a:off x="-180975" y="0"/>
            <a:ext cx="3995738" cy="4762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r>
              <a:rPr lang="en-US" altLang="zh-CN"/>
              <a:t>Lecture 1 Introduction</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B7B47073-79E6-7D48-9CDD-F29799ADFDB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fontAlgn="base">
        <a:spcBef>
          <a:spcPct val="0"/>
        </a:spcBef>
        <a:spcAft>
          <a:spcPct val="0"/>
        </a:spcAft>
        <a:defRPr kumimoji="1" sz="3600">
          <a:solidFill>
            <a:srgbClr val="CC0000"/>
          </a:solidFill>
          <a:latin typeface="+mj-lt"/>
          <a:ea typeface="+mj-ea"/>
          <a:cs typeface="+mj-cs"/>
        </a:defRPr>
      </a:lvl1pPr>
      <a:lvl2pPr algn="ctr" rtl="0" fontAlgn="base">
        <a:spcBef>
          <a:spcPct val="0"/>
        </a:spcBef>
        <a:spcAft>
          <a:spcPct val="0"/>
        </a:spcAft>
        <a:defRPr kumimoji="1" sz="3600">
          <a:solidFill>
            <a:srgbClr val="CC0000"/>
          </a:solidFill>
          <a:latin typeface="Arial" charset="0"/>
          <a:ea typeface="宋体" charset="0"/>
          <a:cs typeface="宋体" charset="0"/>
        </a:defRPr>
      </a:lvl2pPr>
      <a:lvl3pPr algn="ctr" rtl="0" fontAlgn="base">
        <a:spcBef>
          <a:spcPct val="0"/>
        </a:spcBef>
        <a:spcAft>
          <a:spcPct val="0"/>
        </a:spcAft>
        <a:defRPr kumimoji="1" sz="3600">
          <a:solidFill>
            <a:srgbClr val="CC0000"/>
          </a:solidFill>
          <a:latin typeface="Arial" charset="0"/>
          <a:ea typeface="宋体" charset="0"/>
          <a:cs typeface="宋体" charset="0"/>
        </a:defRPr>
      </a:lvl3pPr>
      <a:lvl4pPr algn="ctr" rtl="0" fontAlgn="base">
        <a:spcBef>
          <a:spcPct val="0"/>
        </a:spcBef>
        <a:spcAft>
          <a:spcPct val="0"/>
        </a:spcAft>
        <a:defRPr kumimoji="1" sz="3600">
          <a:solidFill>
            <a:srgbClr val="CC0000"/>
          </a:solidFill>
          <a:latin typeface="Arial" charset="0"/>
          <a:ea typeface="宋体" charset="0"/>
          <a:cs typeface="宋体" charset="0"/>
        </a:defRPr>
      </a:lvl4pPr>
      <a:lvl5pPr algn="ctr" rtl="0" fontAlgn="base">
        <a:spcBef>
          <a:spcPct val="0"/>
        </a:spcBef>
        <a:spcAft>
          <a:spcPct val="0"/>
        </a:spcAft>
        <a:defRPr kumimoji="1" sz="3600">
          <a:solidFill>
            <a:srgbClr val="CC0000"/>
          </a:solidFill>
          <a:latin typeface="Arial" charset="0"/>
          <a:ea typeface="宋体" charset="0"/>
          <a:cs typeface="宋体" charset="0"/>
        </a:defRPr>
      </a:lvl5pPr>
      <a:lvl6pPr marL="457200" algn="ctr" rtl="0" fontAlgn="base">
        <a:spcBef>
          <a:spcPct val="0"/>
        </a:spcBef>
        <a:spcAft>
          <a:spcPct val="0"/>
        </a:spcAft>
        <a:defRPr sz="3600">
          <a:solidFill>
            <a:srgbClr val="CC0000"/>
          </a:solidFill>
          <a:latin typeface="Arial" charset="0"/>
          <a:ea typeface="宋体" charset="0"/>
          <a:cs typeface="宋体" charset="0"/>
        </a:defRPr>
      </a:lvl6pPr>
      <a:lvl7pPr marL="914400" algn="ctr" rtl="0" fontAlgn="base">
        <a:spcBef>
          <a:spcPct val="0"/>
        </a:spcBef>
        <a:spcAft>
          <a:spcPct val="0"/>
        </a:spcAft>
        <a:defRPr sz="3600">
          <a:solidFill>
            <a:srgbClr val="CC0000"/>
          </a:solidFill>
          <a:latin typeface="Arial" charset="0"/>
          <a:ea typeface="宋体" charset="0"/>
          <a:cs typeface="宋体" charset="0"/>
        </a:defRPr>
      </a:lvl7pPr>
      <a:lvl8pPr marL="1371600" algn="ctr" rtl="0" fontAlgn="base">
        <a:spcBef>
          <a:spcPct val="0"/>
        </a:spcBef>
        <a:spcAft>
          <a:spcPct val="0"/>
        </a:spcAft>
        <a:defRPr sz="3600">
          <a:solidFill>
            <a:srgbClr val="CC0000"/>
          </a:solidFill>
          <a:latin typeface="Arial" charset="0"/>
          <a:ea typeface="宋体" charset="0"/>
          <a:cs typeface="宋体" charset="0"/>
        </a:defRPr>
      </a:lvl8pPr>
      <a:lvl9pPr marL="1828800" algn="ctr" rtl="0" fontAlgn="base">
        <a:spcBef>
          <a:spcPct val="0"/>
        </a:spcBef>
        <a:spcAft>
          <a:spcPct val="0"/>
        </a:spcAft>
        <a:defRPr sz="3600">
          <a:solidFill>
            <a:srgbClr val="CC0000"/>
          </a:solidFill>
          <a:latin typeface="Arial" charset="0"/>
          <a:ea typeface="宋体" charset="0"/>
          <a:cs typeface="宋体"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accent2"/>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qingcai.chen@hit.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A4BC7661-72FB-294E-9699-228CBC6542B9}" type="slidenum">
              <a:rPr lang="en-US" altLang="zh-CN"/>
              <a:pPr>
                <a:defRPr/>
              </a:pPr>
              <a:t>1</a:t>
            </a:fld>
            <a:endParaRPr lang="en-US" altLang="zh-CN"/>
          </a:p>
        </p:txBody>
      </p:sp>
      <p:sp>
        <p:nvSpPr>
          <p:cNvPr id="142338" name="Rectangle 2"/>
          <p:cNvSpPr>
            <a:spLocks noGrp="1" noChangeArrowheads="1"/>
          </p:cNvSpPr>
          <p:nvPr>
            <p:ph type="ctrTitle"/>
          </p:nvPr>
        </p:nvSpPr>
        <p:spPr>
          <a:xfrm>
            <a:off x="179388" y="1700213"/>
            <a:ext cx="8964612" cy="1800225"/>
          </a:xfrm>
        </p:spPr>
        <p:txBody>
          <a:bodyPr/>
          <a:lstStyle/>
          <a:p>
            <a:pPr>
              <a:defRPr/>
            </a:pPr>
            <a:r>
              <a:rPr kumimoji="0" lang="en-US" altLang="zh-CN" sz="2800" b="1" dirty="0"/>
              <a:t>Information Retrieval</a:t>
            </a:r>
          </a:p>
        </p:txBody>
      </p:sp>
      <p:sp>
        <p:nvSpPr>
          <p:cNvPr id="142339" name="Rectangle 3"/>
          <p:cNvSpPr>
            <a:spLocks noGrp="1" noChangeArrowheads="1"/>
          </p:cNvSpPr>
          <p:nvPr>
            <p:ph type="subTitle" idx="1"/>
          </p:nvPr>
        </p:nvSpPr>
        <p:spPr>
          <a:xfrm>
            <a:off x="-757238" y="3644900"/>
            <a:ext cx="9720263" cy="2376488"/>
          </a:xfrm>
        </p:spPr>
        <p:txBody>
          <a:bodyPr/>
          <a:lstStyle/>
          <a:p>
            <a:pPr algn="l">
              <a:lnSpc>
                <a:spcPct val="80000"/>
              </a:lnSpc>
              <a:defRPr/>
            </a:pPr>
            <a:r>
              <a:rPr kumimoji="0" lang="en-US" altLang="zh-CN" sz="2000" dirty="0"/>
              <a:t>			</a:t>
            </a:r>
            <a:r>
              <a:rPr kumimoji="0" lang="en-US" altLang="zh-CN" sz="2000" b="1" dirty="0"/>
              <a:t>Lecturer:  CHEN Qingcai</a:t>
            </a:r>
            <a:r>
              <a:rPr kumimoji="0" lang="en-US" altLang="zh-CN" sz="2000" dirty="0"/>
              <a:t>  </a:t>
            </a:r>
            <a:r>
              <a:rPr kumimoji="0" lang="en-US" altLang="zh-CN" sz="1600" dirty="0"/>
              <a:t>(</a:t>
            </a:r>
            <a:r>
              <a:rPr kumimoji="0" lang="en-US" altLang="zh-CN" sz="1600" dirty="0">
                <a:hlinkClick r:id="rId3"/>
              </a:rPr>
              <a:t>qingcai.chen@hit.edu.cn</a:t>
            </a:r>
            <a:r>
              <a:rPr kumimoji="0" lang="en-US" altLang="zh-CN" sz="1600" dirty="0"/>
              <a:t>)	</a:t>
            </a:r>
          </a:p>
          <a:p>
            <a:pPr algn="l">
              <a:lnSpc>
                <a:spcPct val="80000"/>
              </a:lnSpc>
              <a:defRPr/>
            </a:pPr>
            <a:r>
              <a:rPr kumimoji="0" lang="en-US" altLang="zh-CN" sz="2000" dirty="0"/>
              <a:t>			</a:t>
            </a:r>
            <a:r>
              <a:rPr kumimoji="0" lang="en-US" altLang="zh-CN" sz="2000" b="1" dirty="0"/>
              <a:t>TA: 	</a:t>
            </a:r>
            <a:r>
              <a:rPr kumimoji="0" lang="zh-CN" altLang="en-US" sz="2000" b="1" dirty="0"/>
              <a:t> 陈俊颖  吴洪发  杨新兰</a:t>
            </a:r>
            <a:endParaRPr kumimoji="0" lang="en-US" altLang="zh-CN" sz="1600" dirty="0"/>
          </a:p>
          <a:p>
            <a:pPr algn="l">
              <a:lnSpc>
                <a:spcPct val="80000"/>
              </a:lnSpc>
              <a:defRPr/>
            </a:pPr>
            <a:endParaRPr kumimoji="0" lang="en-US" altLang="zh-CN" sz="2000" dirty="0"/>
          </a:p>
          <a:p>
            <a:pPr algn="l">
              <a:lnSpc>
                <a:spcPct val="80000"/>
              </a:lnSpc>
              <a:defRPr/>
            </a:pPr>
            <a:r>
              <a:rPr kumimoji="0" lang="en-US" altLang="zh-CN" sz="2000" dirty="0"/>
              <a:t>			</a:t>
            </a:r>
          </a:p>
          <a:p>
            <a:pPr>
              <a:lnSpc>
                <a:spcPct val="80000"/>
              </a:lnSpc>
              <a:defRPr/>
            </a:pPr>
            <a:r>
              <a:rPr kumimoji="0" lang="en-US" altLang="zh-CN" sz="2400" b="1" dirty="0">
                <a:solidFill>
                  <a:srgbClr val="FF3300"/>
                </a:solidFill>
                <a:latin typeface="Chiller" charset="0"/>
              </a:rPr>
              <a:t>	</a:t>
            </a:r>
            <a:r>
              <a:rPr kumimoji="0" lang="en-US" altLang="zh-CN" sz="1600" dirty="0"/>
              <a:t>Intelligent Computing Research Center,</a:t>
            </a:r>
          </a:p>
          <a:p>
            <a:pPr>
              <a:lnSpc>
                <a:spcPct val="80000"/>
              </a:lnSpc>
              <a:defRPr/>
            </a:pPr>
            <a:r>
              <a:rPr kumimoji="0" lang="en-US" altLang="zh-CN" sz="1600" dirty="0"/>
              <a:t>	Harbin Institute of Technology </a:t>
            </a:r>
            <a:r>
              <a:rPr kumimoji="0" lang="zh-CN" altLang="en-US" sz="1600" dirty="0"/>
              <a:t>（</a:t>
            </a:r>
            <a:r>
              <a:rPr kumimoji="0" lang="en-US" altLang="zh-CN" sz="1600" dirty="0"/>
              <a:t>Shenzhen</a:t>
            </a:r>
            <a:r>
              <a:rPr kumimoji="0" lang="zh-CN" altLang="en-US" sz="1600" dirty="0"/>
              <a:t>）</a:t>
            </a:r>
            <a:endParaRPr kumimoji="0"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AB5A7A8A-E4C6-F44F-AE54-0F506F8D74BB}" type="slidenum">
              <a:rPr lang="en-US" altLang="zh-CN"/>
              <a:pPr>
                <a:defRPr/>
              </a:pPr>
              <a:t>10</a:t>
            </a:fld>
            <a:endParaRPr lang="en-US" altLang="zh-CN"/>
          </a:p>
        </p:txBody>
      </p:sp>
      <p:sp>
        <p:nvSpPr>
          <p:cNvPr id="151554" name="Rectangle 2"/>
          <p:cNvSpPr>
            <a:spLocks noGrp="1" noChangeArrowheads="1"/>
          </p:cNvSpPr>
          <p:nvPr>
            <p:ph type="title"/>
          </p:nvPr>
        </p:nvSpPr>
        <p:spPr/>
        <p:txBody>
          <a:bodyPr/>
          <a:lstStyle/>
          <a:p>
            <a:pPr>
              <a:defRPr/>
            </a:pPr>
            <a:r>
              <a:rPr kumimoji="0" lang="en-US" altLang="zh-CN"/>
              <a:t>Comparing IR to databases</a:t>
            </a:r>
          </a:p>
        </p:txBody>
      </p:sp>
      <p:pic>
        <p:nvPicPr>
          <p:cNvPr id="151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268413"/>
            <a:ext cx="7273925" cy="4905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F03F9BEC-7BFB-AF4F-8861-97844315FA67}" type="slidenum">
              <a:rPr lang="en-US" altLang="zh-CN"/>
              <a:pPr>
                <a:defRPr/>
              </a:pPr>
              <a:t>11</a:t>
            </a:fld>
            <a:endParaRPr lang="en-US" altLang="zh-CN"/>
          </a:p>
        </p:txBody>
      </p:sp>
      <p:sp>
        <p:nvSpPr>
          <p:cNvPr id="152578" name="Rectangle 2"/>
          <p:cNvSpPr>
            <a:spLocks noGrp="1" noChangeArrowheads="1"/>
          </p:cNvSpPr>
          <p:nvPr>
            <p:ph type="title"/>
          </p:nvPr>
        </p:nvSpPr>
        <p:spPr/>
        <p:txBody>
          <a:bodyPr/>
          <a:lstStyle/>
          <a:p>
            <a:pPr>
              <a:defRPr/>
            </a:pPr>
            <a:r>
              <a:rPr kumimoji="0" lang="en-US" altLang="zh-CN"/>
              <a:t>Sample Systems</a:t>
            </a:r>
          </a:p>
        </p:txBody>
      </p:sp>
      <p:sp>
        <p:nvSpPr>
          <p:cNvPr id="152579" name="Rectangle 3"/>
          <p:cNvSpPr>
            <a:spLocks noGrp="1" noChangeArrowheads="1"/>
          </p:cNvSpPr>
          <p:nvPr>
            <p:ph type="body" idx="1"/>
          </p:nvPr>
        </p:nvSpPr>
        <p:spPr/>
        <p:txBody>
          <a:bodyPr/>
          <a:lstStyle/>
          <a:p>
            <a:pPr>
              <a:lnSpc>
                <a:spcPct val="80000"/>
              </a:lnSpc>
              <a:defRPr/>
            </a:pPr>
            <a:r>
              <a:rPr kumimoji="0" lang="en-US" altLang="zh-CN" sz="2400" dirty="0"/>
              <a:t>IR systems</a:t>
            </a:r>
          </a:p>
          <a:p>
            <a:pPr lvl="1">
              <a:lnSpc>
                <a:spcPct val="80000"/>
              </a:lnSpc>
              <a:defRPr/>
            </a:pPr>
            <a:r>
              <a:rPr kumimoji="0" lang="en-US" altLang="zh-CN" sz="2000" dirty="0" err="1"/>
              <a:t>Inquery</a:t>
            </a:r>
            <a:r>
              <a:rPr kumimoji="0" lang="en-US" altLang="zh-CN" sz="2000" dirty="0"/>
              <a:t>, Smart, Okapi, Lemur, Indri</a:t>
            </a:r>
          </a:p>
          <a:p>
            <a:pPr>
              <a:lnSpc>
                <a:spcPct val="80000"/>
              </a:lnSpc>
              <a:defRPr/>
            </a:pPr>
            <a:r>
              <a:rPr kumimoji="0" lang="en-US" altLang="zh-CN" sz="2400" dirty="0"/>
              <a:t>Database systems</a:t>
            </a:r>
          </a:p>
          <a:p>
            <a:pPr lvl="1">
              <a:lnSpc>
                <a:spcPct val="80000"/>
              </a:lnSpc>
              <a:defRPr/>
            </a:pPr>
            <a:r>
              <a:rPr kumimoji="0" lang="en-US" altLang="zh-CN" sz="2000" dirty="0"/>
              <a:t>Oracle, Informix, Access</a:t>
            </a:r>
          </a:p>
          <a:p>
            <a:pPr>
              <a:lnSpc>
                <a:spcPct val="80000"/>
              </a:lnSpc>
              <a:defRPr/>
            </a:pPr>
            <a:r>
              <a:rPr kumimoji="0" lang="en-US" altLang="zh-CN" sz="2400" dirty="0"/>
              <a:t>Web search and In-house systems</a:t>
            </a:r>
          </a:p>
          <a:p>
            <a:pPr lvl="1">
              <a:lnSpc>
                <a:spcPct val="80000"/>
              </a:lnSpc>
              <a:defRPr/>
            </a:pPr>
            <a:r>
              <a:rPr kumimoji="0" lang="en-US" altLang="zh-CN" sz="2000" dirty="0"/>
              <a:t>West, LEXIS/NEXIS, Dialog</a:t>
            </a:r>
          </a:p>
          <a:p>
            <a:pPr lvl="1">
              <a:lnSpc>
                <a:spcPct val="80000"/>
              </a:lnSpc>
              <a:defRPr/>
            </a:pPr>
            <a:r>
              <a:rPr kumimoji="0" lang="en-US" altLang="zh-CN" sz="2000" dirty="0"/>
              <a:t>Baidu,</a:t>
            </a:r>
            <a:r>
              <a:rPr kumimoji="0" lang="zh-CN" altLang="en-US" sz="2000" dirty="0"/>
              <a:t> </a:t>
            </a:r>
            <a:r>
              <a:rPr kumimoji="0" lang="en-US" altLang="zh-CN" sz="2000" dirty="0"/>
              <a:t>Bing, </a:t>
            </a:r>
            <a:r>
              <a:rPr kumimoji="0" lang="en-US" altLang="zh-CN" sz="2000" dirty="0" err="1"/>
              <a:t>Sogou</a:t>
            </a:r>
            <a:r>
              <a:rPr kumimoji="0" lang="en-US" altLang="zh-CN" sz="2000" dirty="0"/>
              <a:t>,  AltaVista, Excite, Yahoo, Google, </a:t>
            </a:r>
            <a:r>
              <a:rPr kumimoji="0" lang="en-US" altLang="zh-CN" sz="2000" dirty="0" err="1"/>
              <a:t>Dianping</a:t>
            </a:r>
            <a:endParaRPr kumimoji="0" lang="en-US" altLang="zh-CN" sz="2000" dirty="0"/>
          </a:p>
          <a:p>
            <a:pPr>
              <a:lnSpc>
                <a:spcPct val="80000"/>
              </a:lnSpc>
              <a:defRPr/>
            </a:pPr>
            <a:r>
              <a:rPr kumimoji="0" lang="en-US" altLang="zh-CN" sz="2400" dirty="0" err="1"/>
              <a:t>HotBot</a:t>
            </a:r>
            <a:r>
              <a:rPr kumimoji="0" lang="en-US" altLang="zh-CN" sz="2400" dirty="0"/>
              <a:t>, Direct Hit, …</a:t>
            </a:r>
          </a:p>
          <a:p>
            <a:pPr lvl="1">
              <a:lnSpc>
                <a:spcPct val="80000"/>
              </a:lnSpc>
              <a:defRPr/>
            </a:pPr>
            <a:r>
              <a:rPr kumimoji="0" lang="en-US" altLang="zh-CN" sz="2000" dirty="0"/>
              <a:t>Ask Jeeves</a:t>
            </a:r>
          </a:p>
          <a:p>
            <a:pPr lvl="1">
              <a:lnSpc>
                <a:spcPct val="80000"/>
              </a:lnSpc>
              <a:defRPr/>
            </a:pPr>
            <a:r>
              <a:rPr kumimoji="0" lang="en-US" altLang="zh-CN" sz="2000" dirty="0" err="1"/>
              <a:t>eLibrary</a:t>
            </a:r>
            <a:r>
              <a:rPr kumimoji="0" lang="en-US" altLang="zh-CN" sz="2000" dirty="0"/>
              <a:t>, </a:t>
            </a:r>
            <a:r>
              <a:rPr kumimoji="0" lang="en-US" altLang="zh-CN" sz="2000" dirty="0" err="1"/>
              <a:t>GOV.Research_center</a:t>
            </a:r>
            <a:r>
              <a:rPr kumimoji="0" lang="en-US" altLang="zh-CN" sz="2000" dirty="0"/>
              <a:t>, </a:t>
            </a:r>
            <a:r>
              <a:rPr kumimoji="0" lang="en-US" altLang="zh-CN" sz="2000" dirty="0" err="1"/>
              <a:t>Inquira</a:t>
            </a:r>
            <a:endParaRPr kumimoji="0" lang="en-US" altLang="zh-CN" sz="2000" dirty="0"/>
          </a:p>
          <a:p>
            <a:pPr>
              <a:lnSpc>
                <a:spcPct val="80000"/>
              </a:lnSpc>
              <a:defRPr/>
            </a:pPr>
            <a:r>
              <a:rPr kumimoji="0" lang="en-US" altLang="zh-CN" sz="2400" dirty="0"/>
              <a:t>And countless others...</a:t>
            </a:r>
          </a:p>
          <a:p>
            <a:pPr>
              <a:lnSpc>
                <a:spcPct val="80000"/>
              </a:lnSpc>
              <a:defRPr/>
            </a:pPr>
            <a:endParaRPr kumimoji="0" lang="zh-CN" alt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8B153E31-717B-3A44-8F6E-F5E3B339AE5D}" type="slidenum">
              <a:rPr lang="en-US" altLang="zh-CN"/>
              <a:pPr>
                <a:defRPr/>
              </a:pPr>
              <a:t>12</a:t>
            </a:fld>
            <a:endParaRPr lang="en-US" altLang="zh-CN"/>
          </a:p>
        </p:txBody>
      </p:sp>
      <p:sp>
        <p:nvSpPr>
          <p:cNvPr id="153602" name="Rectangle 2"/>
          <p:cNvSpPr>
            <a:spLocks noGrp="1" noChangeArrowheads="1"/>
          </p:cNvSpPr>
          <p:nvPr>
            <p:ph type="title"/>
          </p:nvPr>
        </p:nvSpPr>
        <p:spPr>
          <a:xfrm>
            <a:off x="457200" y="404813"/>
            <a:ext cx="8229600" cy="503237"/>
          </a:xfrm>
        </p:spPr>
        <p:txBody>
          <a:bodyPr/>
          <a:lstStyle/>
          <a:p>
            <a:pPr>
              <a:defRPr/>
            </a:pPr>
            <a:r>
              <a:rPr kumimoji="0" lang="en-US" altLang="zh-CN" sz="3200"/>
              <a:t>Outline</a:t>
            </a:r>
          </a:p>
        </p:txBody>
      </p:sp>
      <p:sp>
        <p:nvSpPr>
          <p:cNvPr id="153603" name="Rectangle 3"/>
          <p:cNvSpPr>
            <a:spLocks noGrp="1" noChangeArrowheads="1"/>
          </p:cNvSpPr>
          <p:nvPr>
            <p:ph type="body" idx="1"/>
          </p:nvPr>
        </p:nvSpPr>
        <p:spPr>
          <a:xfrm>
            <a:off x="468313" y="1341438"/>
            <a:ext cx="8229600" cy="4525962"/>
          </a:xfrm>
        </p:spPr>
        <p:txBody>
          <a:bodyPr/>
          <a:lstStyle/>
          <a:p>
            <a:pPr>
              <a:defRPr/>
            </a:pPr>
            <a:r>
              <a:rPr kumimoji="0" lang="en-US" altLang="zh-CN" i="1" dirty="0">
                <a:solidFill>
                  <a:schemeClr val="bg2"/>
                </a:solidFill>
              </a:rPr>
              <a:t>What is Information Retrieval?</a:t>
            </a:r>
          </a:p>
          <a:p>
            <a:pPr>
              <a:defRPr/>
            </a:pPr>
            <a:r>
              <a:rPr kumimoji="0" lang="en-US" altLang="zh-CN" dirty="0"/>
              <a:t>Core idea of IR-related work</a:t>
            </a:r>
          </a:p>
          <a:p>
            <a:pPr>
              <a:buFontTx/>
              <a:buNone/>
              <a:defRPr/>
            </a:pPr>
            <a:endParaRPr kumimoji="0" lang="zh-CN" altLang="en-US"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EB9BE884-0ED7-B240-8E07-DDEFDB4E6A14}" type="slidenum">
              <a:rPr lang="en-US" altLang="zh-CN"/>
              <a:pPr>
                <a:defRPr/>
              </a:pPr>
              <a:t>13</a:t>
            </a:fld>
            <a:endParaRPr lang="en-US" altLang="zh-CN"/>
          </a:p>
        </p:txBody>
      </p:sp>
      <p:sp>
        <p:nvSpPr>
          <p:cNvPr id="155650" name="Rectangle 2"/>
          <p:cNvSpPr>
            <a:spLocks noGrp="1" noChangeArrowheads="1"/>
          </p:cNvSpPr>
          <p:nvPr>
            <p:ph type="title"/>
          </p:nvPr>
        </p:nvSpPr>
        <p:spPr/>
        <p:txBody>
          <a:bodyPr/>
          <a:lstStyle/>
          <a:p>
            <a:pPr>
              <a:defRPr/>
            </a:pPr>
            <a:r>
              <a:rPr kumimoji="0" lang="en-US" altLang="zh-CN"/>
              <a:t>Basic Approach to IR</a:t>
            </a:r>
          </a:p>
        </p:txBody>
      </p:sp>
      <p:sp>
        <p:nvSpPr>
          <p:cNvPr id="155651" name="Rectangle 3"/>
          <p:cNvSpPr>
            <a:spLocks noGrp="1" noChangeArrowheads="1"/>
          </p:cNvSpPr>
          <p:nvPr>
            <p:ph type="body" idx="1"/>
          </p:nvPr>
        </p:nvSpPr>
        <p:spPr>
          <a:xfrm>
            <a:off x="457200" y="1600200"/>
            <a:ext cx="8291513" cy="4852988"/>
          </a:xfrm>
        </p:spPr>
        <p:txBody>
          <a:bodyPr/>
          <a:lstStyle/>
          <a:p>
            <a:pPr>
              <a:lnSpc>
                <a:spcPct val="90000"/>
              </a:lnSpc>
              <a:defRPr/>
            </a:pPr>
            <a:r>
              <a:rPr kumimoji="0" lang="en-US" altLang="zh-CN" sz="2400" dirty="0"/>
              <a:t>Most successful approaches are statistical</a:t>
            </a:r>
          </a:p>
          <a:p>
            <a:pPr lvl="1">
              <a:lnSpc>
                <a:spcPct val="90000"/>
              </a:lnSpc>
              <a:defRPr/>
            </a:pPr>
            <a:r>
              <a:rPr kumimoji="0" lang="en-US" altLang="zh-CN" sz="2000" dirty="0"/>
              <a:t>Directly, or an effort to capture and use probabilities</a:t>
            </a:r>
          </a:p>
          <a:p>
            <a:pPr>
              <a:lnSpc>
                <a:spcPct val="90000"/>
              </a:lnSpc>
              <a:defRPr/>
            </a:pPr>
            <a:r>
              <a:rPr kumimoji="0" lang="en-US" altLang="zh-CN" sz="2400" dirty="0"/>
              <a:t>Why not natural language understanding?</a:t>
            </a:r>
          </a:p>
          <a:p>
            <a:pPr lvl="1">
              <a:lnSpc>
                <a:spcPct val="90000"/>
              </a:lnSpc>
              <a:defRPr/>
            </a:pPr>
            <a:r>
              <a:rPr kumimoji="0" lang="en-US" altLang="zh-CN" sz="2000" dirty="0"/>
              <a:t>i.e., computer understands documents and query and matches them</a:t>
            </a:r>
          </a:p>
          <a:p>
            <a:pPr lvl="1">
              <a:lnSpc>
                <a:spcPct val="90000"/>
              </a:lnSpc>
              <a:defRPr/>
            </a:pPr>
            <a:r>
              <a:rPr kumimoji="0" lang="en-US" altLang="zh-CN" sz="2000" dirty="0">
                <a:solidFill>
                  <a:srgbClr val="FF0000"/>
                </a:solidFill>
              </a:rPr>
              <a:t>State of the art is brittle in unrestricted domains</a:t>
            </a:r>
          </a:p>
          <a:p>
            <a:pPr lvl="1">
              <a:lnSpc>
                <a:spcPct val="90000"/>
              </a:lnSpc>
              <a:defRPr/>
            </a:pPr>
            <a:r>
              <a:rPr kumimoji="0" lang="en-US" altLang="zh-CN" sz="2000" dirty="0"/>
              <a:t>Can be highly successful in predictable settings</a:t>
            </a:r>
          </a:p>
          <a:p>
            <a:pPr lvl="2">
              <a:lnSpc>
                <a:spcPct val="90000"/>
              </a:lnSpc>
              <a:defRPr/>
            </a:pPr>
            <a:r>
              <a:rPr kumimoji="0" lang="en-US" altLang="zh-CN" sz="1800" dirty="0"/>
              <a:t>Medical or legal settings with restricted vocabulary</a:t>
            </a:r>
          </a:p>
          <a:p>
            <a:pPr>
              <a:lnSpc>
                <a:spcPct val="90000"/>
              </a:lnSpc>
              <a:defRPr/>
            </a:pPr>
            <a:r>
              <a:rPr kumimoji="0" lang="en-US" altLang="zh-CN" sz="2400" dirty="0"/>
              <a:t>Could use manually assigned headings</a:t>
            </a:r>
          </a:p>
          <a:p>
            <a:pPr lvl="1">
              <a:lnSpc>
                <a:spcPct val="90000"/>
              </a:lnSpc>
              <a:defRPr/>
            </a:pPr>
            <a:r>
              <a:rPr kumimoji="0" lang="en-US" altLang="zh-CN" sz="2000" dirty="0"/>
              <a:t>e.g., Library of Congress headings, Dewey Decimal headings</a:t>
            </a:r>
          </a:p>
          <a:p>
            <a:pPr lvl="1">
              <a:lnSpc>
                <a:spcPct val="90000"/>
              </a:lnSpc>
              <a:defRPr/>
            </a:pPr>
            <a:r>
              <a:rPr kumimoji="0" lang="en-US" altLang="zh-CN" sz="2000" dirty="0"/>
              <a:t>Human agreement is not good</a:t>
            </a:r>
          </a:p>
          <a:p>
            <a:pPr lvl="1">
              <a:lnSpc>
                <a:spcPct val="90000"/>
              </a:lnSpc>
              <a:defRPr/>
            </a:pPr>
            <a:r>
              <a:rPr kumimoji="0" lang="en-US" altLang="zh-CN" sz="2000" dirty="0"/>
              <a:t>Hard to predict what headings are </a:t>
            </a:r>
            <a:r>
              <a:rPr kumimoji="0" lang="zh-CN" altLang="en-US" sz="2000" dirty="0"/>
              <a:t>“</a:t>
            </a:r>
            <a:r>
              <a:rPr kumimoji="0" lang="en-US" altLang="zh-CN" sz="2000" dirty="0"/>
              <a:t>interesting</a:t>
            </a:r>
            <a:r>
              <a:rPr kumimoji="0" lang="zh-CN" altLang="en-US" sz="2000" dirty="0"/>
              <a:t>”</a:t>
            </a:r>
            <a:endParaRPr kumimoji="0" lang="en-US" altLang="zh-CN" sz="2000" dirty="0"/>
          </a:p>
          <a:p>
            <a:pPr lvl="1">
              <a:lnSpc>
                <a:spcPct val="90000"/>
              </a:lnSpc>
              <a:defRPr/>
            </a:pPr>
            <a:r>
              <a:rPr kumimoji="0" lang="en-US" altLang="zh-CN" sz="2000" dirty="0">
                <a:solidFill>
                  <a:srgbClr val="FF0000"/>
                </a:solidFill>
              </a:rPr>
              <a:t>Expensive</a:t>
            </a:r>
          </a:p>
          <a:p>
            <a:pPr lvl="1">
              <a:lnSpc>
                <a:spcPct val="90000"/>
              </a:lnSpc>
              <a:defRPr/>
            </a:pPr>
            <a:endParaRPr kumimoji="0" lang="zh-CN" alt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D48B139D-4F3B-4842-92EC-5122215F7966}" type="slidenum">
              <a:rPr lang="en-US" altLang="zh-CN"/>
              <a:pPr>
                <a:defRPr/>
              </a:pPr>
              <a:t>14</a:t>
            </a:fld>
            <a:endParaRPr lang="en-US" altLang="zh-CN"/>
          </a:p>
        </p:txBody>
      </p:sp>
      <p:sp>
        <p:nvSpPr>
          <p:cNvPr id="121858" name="Rectangle 2"/>
          <p:cNvSpPr>
            <a:spLocks noGrp="1" noChangeArrowheads="1"/>
          </p:cNvSpPr>
          <p:nvPr>
            <p:ph type="title"/>
          </p:nvPr>
        </p:nvSpPr>
        <p:spPr/>
        <p:txBody>
          <a:bodyPr/>
          <a:lstStyle/>
          <a:p>
            <a:pPr>
              <a:defRPr/>
            </a:pPr>
            <a:r>
              <a:rPr kumimoji="0" lang="en-US" altLang="zh-CN" dirty="0"/>
              <a:t>Relevant(</a:t>
            </a:r>
            <a:r>
              <a:rPr kumimoji="0" lang="zh-CN" altLang="en-US" dirty="0"/>
              <a:t>相关</a:t>
            </a:r>
            <a:r>
              <a:rPr kumimoji="0" lang="en-US" altLang="zh-CN" dirty="0"/>
              <a:t>) Items are Similar</a:t>
            </a:r>
            <a:r>
              <a:rPr kumimoji="0" lang="en-US" altLang="en-US" dirty="0"/>
              <a:t>(</a:t>
            </a:r>
            <a:r>
              <a:rPr kumimoji="0" lang="zh-CN" altLang="en-US" dirty="0"/>
              <a:t>相似</a:t>
            </a:r>
            <a:r>
              <a:rPr kumimoji="0" lang="en-US" altLang="zh-CN" dirty="0"/>
              <a:t>)</a:t>
            </a:r>
          </a:p>
        </p:txBody>
      </p:sp>
      <p:sp>
        <p:nvSpPr>
          <p:cNvPr id="121859" name="Rectangle 3"/>
          <p:cNvSpPr>
            <a:spLocks noGrp="1" noChangeArrowheads="1"/>
          </p:cNvSpPr>
          <p:nvPr>
            <p:ph type="body" idx="1"/>
          </p:nvPr>
        </p:nvSpPr>
        <p:spPr/>
        <p:txBody>
          <a:bodyPr/>
          <a:lstStyle/>
          <a:p>
            <a:pPr>
              <a:defRPr/>
            </a:pPr>
            <a:r>
              <a:rPr kumimoji="0" lang="en-US" altLang="zh-CN" sz="2800" dirty="0"/>
              <a:t>Much of IR depends upon idea that</a:t>
            </a:r>
          </a:p>
          <a:p>
            <a:pPr lvl="2">
              <a:defRPr/>
            </a:pPr>
            <a:r>
              <a:rPr kumimoji="0" lang="en-US" altLang="zh-CN" sz="2000" dirty="0"/>
              <a:t>similar vocabulary → relevant to same queries</a:t>
            </a:r>
          </a:p>
          <a:p>
            <a:pPr>
              <a:defRPr/>
            </a:pPr>
            <a:r>
              <a:rPr kumimoji="0" lang="en-US" altLang="zh-CN" sz="2400" dirty="0"/>
              <a:t>Usually look for documents matching query words</a:t>
            </a:r>
          </a:p>
          <a:p>
            <a:pPr>
              <a:defRPr/>
            </a:pPr>
            <a:r>
              <a:rPr kumimoji="0" lang="zh-CN" altLang="en-US" sz="2400" dirty="0"/>
              <a:t>“</a:t>
            </a:r>
            <a:r>
              <a:rPr kumimoji="0" lang="en-US" altLang="zh-CN" sz="2400" dirty="0"/>
              <a:t>Similar</a:t>
            </a:r>
            <a:r>
              <a:rPr kumimoji="0" lang="zh-CN" altLang="en-US" sz="2400" dirty="0"/>
              <a:t>”</a:t>
            </a:r>
            <a:r>
              <a:rPr kumimoji="0" lang="en-US" altLang="zh-CN" sz="2400" dirty="0"/>
              <a:t> (</a:t>
            </a:r>
            <a:r>
              <a:rPr kumimoji="0" lang="zh-CN" altLang="en-US" sz="2400" dirty="0"/>
              <a:t>相似性</a:t>
            </a:r>
            <a:r>
              <a:rPr kumimoji="0" lang="en-US" altLang="zh-CN" sz="2400" dirty="0"/>
              <a:t>) can be measured in many ways</a:t>
            </a:r>
          </a:p>
          <a:p>
            <a:pPr lvl="1">
              <a:defRPr/>
            </a:pPr>
            <a:r>
              <a:rPr kumimoji="0" lang="en-US" altLang="zh-CN" sz="2400" dirty="0"/>
              <a:t>String matching/comparison</a:t>
            </a:r>
          </a:p>
          <a:p>
            <a:pPr lvl="1">
              <a:defRPr/>
            </a:pPr>
            <a:r>
              <a:rPr kumimoji="0" lang="en-US" altLang="zh-CN" sz="2400" dirty="0"/>
              <a:t>Same vocabulary (</a:t>
            </a:r>
            <a:r>
              <a:rPr kumimoji="0" lang="zh-CN" altLang="en-US" sz="2400" dirty="0"/>
              <a:t>词汇</a:t>
            </a:r>
            <a:r>
              <a:rPr kumimoji="0" lang="en-US" altLang="zh-CN" sz="2400" dirty="0"/>
              <a:t>) used</a:t>
            </a:r>
            <a:r>
              <a:rPr kumimoji="0" lang="zh-CN" altLang="en-US" sz="2400" dirty="0"/>
              <a:t> </a:t>
            </a:r>
            <a:r>
              <a:rPr kumimoji="0" lang="en-US" altLang="zh-CN" sz="2400" dirty="0"/>
              <a:t>(?)</a:t>
            </a:r>
          </a:p>
          <a:p>
            <a:pPr lvl="1">
              <a:defRPr/>
            </a:pPr>
            <a:r>
              <a:rPr kumimoji="0" lang="en-US" altLang="zh-CN" sz="2400" dirty="0"/>
              <a:t>Probability that documents arise from same model</a:t>
            </a:r>
          </a:p>
          <a:p>
            <a:pPr lvl="1">
              <a:defRPr/>
            </a:pPr>
            <a:r>
              <a:rPr kumimoji="0" lang="en-US" altLang="zh-CN" sz="2400" dirty="0"/>
              <a:t>Same meaning of text</a:t>
            </a:r>
          </a:p>
          <a:p>
            <a:pPr>
              <a:defRPr/>
            </a:pPr>
            <a:endParaRPr kumimoji="0" lang="zh-CN" alt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F6261315-A934-5640-887C-66966B37F2FA}" type="slidenum">
              <a:rPr lang="en-US" altLang="zh-CN"/>
              <a:pPr>
                <a:defRPr/>
              </a:pPr>
              <a:t>15</a:t>
            </a:fld>
            <a:endParaRPr lang="en-US" altLang="zh-CN"/>
          </a:p>
        </p:txBody>
      </p:sp>
      <p:sp>
        <p:nvSpPr>
          <p:cNvPr id="122882" name="Rectangle 2"/>
          <p:cNvSpPr>
            <a:spLocks noGrp="1" noChangeArrowheads="1"/>
          </p:cNvSpPr>
          <p:nvPr>
            <p:ph type="title"/>
          </p:nvPr>
        </p:nvSpPr>
        <p:spPr/>
        <p:txBody>
          <a:bodyPr/>
          <a:lstStyle/>
          <a:p>
            <a:pPr>
              <a:defRPr/>
            </a:pPr>
            <a:r>
              <a:rPr kumimoji="0" lang="zh-CN" altLang="en-US" dirty="0"/>
              <a:t>“</a:t>
            </a:r>
            <a:r>
              <a:rPr kumimoji="0" lang="en-US" altLang="zh-CN" dirty="0"/>
              <a:t>Bag of Words</a:t>
            </a:r>
            <a:r>
              <a:rPr kumimoji="0" lang="zh-CN" altLang="en-US" dirty="0"/>
              <a:t>”</a:t>
            </a:r>
            <a:r>
              <a:rPr kumimoji="0" lang="en-US" altLang="zh-CN" dirty="0"/>
              <a:t> (</a:t>
            </a:r>
            <a:r>
              <a:rPr kumimoji="0" lang="zh-CN" altLang="en-US" dirty="0"/>
              <a:t>词袋</a:t>
            </a:r>
            <a:r>
              <a:rPr kumimoji="0" lang="en-US" altLang="zh-CN" dirty="0"/>
              <a:t>)</a:t>
            </a:r>
          </a:p>
        </p:txBody>
      </p:sp>
      <p:sp>
        <p:nvSpPr>
          <p:cNvPr id="122883" name="Rectangle 3"/>
          <p:cNvSpPr>
            <a:spLocks noGrp="1" noChangeArrowheads="1"/>
          </p:cNvSpPr>
          <p:nvPr>
            <p:ph type="body" idx="1"/>
          </p:nvPr>
        </p:nvSpPr>
        <p:spPr>
          <a:xfrm>
            <a:off x="457200" y="1600200"/>
            <a:ext cx="7859713" cy="3484563"/>
          </a:xfrm>
        </p:spPr>
        <p:txBody>
          <a:bodyPr/>
          <a:lstStyle/>
          <a:p>
            <a:pPr>
              <a:lnSpc>
                <a:spcPct val="90000"/>
              </a:lnSpc>
              <a:defRPr/>
            </a:pPr>
            <a:r>
              <a:rPr kumimoji="0" lang="en-US" altLang="zh-CN" sz="2400" dirty="0"/>
              <a:t>An effective and popular approach</a:t>
            </a:r>
          </a:p>
          <a:p>
            <a:pPr>
              <a:lnSpc>
                <a:spcPct val="90000"/>
              </a:lnSpc>
              <a:defRPr/>
            </a:pPr>
            <a:r>
              <a:rPr kumimoji="0" lang="en-US" altLang="zh-CN" sz="2400" dirty="0"/>
              <a:t>Compares words without regard to order</a:t>
            </a:r>
          </a:p>
          <a:p>
            <a:pPr>
              <a:lnSpc>
                <a:spcPct val="90000"/>
              </a:lnSpc>
              <a:defRPr/>
            </a:pPr>
            <a:r>
              <a:rPr kumimoji="0" lang="en-US" altLang="zh-CN" sz="2400" dirty="0"/>
              <a:t>Example 1: consider reordering words in a headline……</a:t>
            </a:r>
          </a:p>
          <a:p>
            <a:pPr lvl="1">
              <a:lnSpc>
                <a:spcPct val="90000"/>
              </a:lnSpc>
              <a:defRPr/>
            </a:pPr>
            <a:r>
              <a:rPr kumimoji="0" lang="en-US" altLang="zh-CN" sz="2000" b="1" dirty="0"/>
              <a:t>Random</a:t>
            </a:r>
            <a:r>
              <a:rPr kumimoji="0" lang="en-US" altLang="zh-CN" sz="2000" dirty="0"/>
              <a:t>: beating takes points falling another Dow 355</a:t>
            </a:r>
          </a:p>
          <a:p>
            <a:pPr lvl="1">
              <a:lnSpc>
                <a:spcPct val="90000"/>
              </a:lnSpc>
              <a:defRPr/>
            </a:pPr>
            <a:r>
              <a:rPr kumimoji="0" lang="en-US" altLang="zh-CN" sz="2000" b="1" dirty="0"/>
              <a:t>Alphabetical</a:t>
            </a:r>
            <a:r>
              <a:rPr kumimoji="0" lang="en-US" altLang="zh-CN" sz="2000" dirty="0"/>
              <a:t>: 355 another beating Dow falling points</a:t>
            </a:r>
          </a:p>
          <a:p>
            <a:pPr lvl="1">
              <a:lnSpc>
                <a:spcPct val="90000"/>
              </a:lnSpc>
              <a:defRPr/>
            </a:pPr>
            <a:r>
              <a:rPr kumimoji="0" lang="zh-CN" altLang="en-US" sz="2000" dirty="0"/>
              <a:t>“</a:t>
            </a:r>
            <a:r>
              <a:rPr kumimoji="0" lang="en-US" altLang="zh-CN" sz="2000" b="1" dirty="0"/>
              <a:t>Interesting</a:t>
            </a:r>
            <a:r>
              <a:rPr kumimoji="0" lang="zh-CN" altLang="en-US" sz="2000" dirty="0"/>
              <a:t>”</a:t>
            </a:r>
            <a:r>
              <a:rPr kumimoji="0" lang="en-US" altLang="zh-CN" sz="2000" dirty="0"/>
              <a:t>: Dow points beating falling 355 another</a:t>
            </a:r>
          </a:p>
          <a:p>
            <a:pPr lvl="1">
              <a:lnSpc>
                <a:spcPct val="90000"/>
              </a:lnSpc>
              <a:defRPr/>
            </a:pPr>
            <a:r>
              <a:rPr kumimoji="0" lang="en-US" altLang="zh-CN" sz="2000" b="1" dirty="0"/>
              <a:t>Actual</a:t>
            </a:r>
            <a:r>
              <a:rPr kumimoji="0" lang="en-US" altLang="zh-CN" sz="2000" dirty="0"/>
              <a:t>: </a:t>
            </a:r>
            <a:r>
              <a:rPr kumimoji="0" lang="en-US" altLang="zh-CN" sz="2000" b="1" dirty="0"/>
              <a:t>Dow takes another beating, falling 355 points</a:t>
            </a:r>
            <a:endParaRPr kumimoji="0" lang="en-US" altLang="zh-CN" sz="2000" dirty="0"/>
          </a:p>
          <a:p>
            <a:pPr lvl="1">
              <a:lnSpc>
                <a:spcPct val="90000"/>
              </a:lnSpc>
              <a:defRPr/>
            </a:pPr>
            <a:endParaRPr kumimoji="0"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883">
                                            <p:txEl>
                                              <p:pRg st="3" end="3"/>
                                            </p:txEl>
                                          </p:spTgt>
                                        </p:tgtEl>
                                        <p:attrNameLst>
                                          <p:attrName>style.visibility</p:attrName>
                                        </p:attrNameLst>
                                      </p:cBhvr>
                                      <p:to>
                                        <p:strVal val="visible"/>
                                      </p:to>
                                    </p:set>
                                    <p:animEffect transition="in" filter="wipe(left)">
                                      <p:cBhvr>
                                        <p:cTn id="7" dur="500"/>
                                        <p:tgtEl>
                                          <p:spTgt spid="122883">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2883">
                                            <p:txEl>
                                              <p:pRg st="4" end="4"/>
                                            </p:txEl>
                                          </p:spTgt>
                                        </p:tgtEl>
                                        <p:attrNameLst>
                                          <p:attrName>style.visibility</p:attrName>
                                        </p:attrNameLst>
                                      </p:cBhvr>
                                      <p:to>
                                        <p:strVal val="visible"/>
                                      </p:to>
                                    </p:set>
                                    <p:animEffect transition="in" filter="wipe(left)">
                                      <p:cBhvr>
                                        <p:cTn id="12" dur="500"/>
                                        <p:tgtEl>
                                          <p:spTgt spid="12288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2883">
                                            <p:txEl>
                                              <p:pRg st="5" end="5"/>
                                            </p:txEl>
                                          </p:spTgt>
                                        </p:tgtEl>
                                        <p:attrNameLst>
                                          <p:attrName>style.visibility</p:attrName>
                                        </p:attrNameLst>
                                      </p:cBhvr>
                                      <p:to>
                                        <p:strVal val="visible"/>
                                      </p:to>
                                    </p:set>
                                    <p:animEffect transition="in" filter="wipe(left)">
                                      <p:cBhvr>
                                        <p:cTn id="17" dur="500"/>
                                        <p:tgtEl>
                                          <p:spTgt spid="12288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2883">
                                            <p:txEl>
                                              <p:pRg st="6" end="6"/>
                                            </p:txEl>
                                          </p:spTgt>
                                        </p:tgtEl>
                                        <p:attrNameLst>
                                          <p:attrName>style.visibility</p:attrName>
                                        </p:attrNameLst>
                                      </p:cBhvr>
                                      <p:to>
                                        <p:strVal val="visible"/>
                                      </p:to>
                                    </p:set>
                                    <p:animEffect transition="in" filter="wipe(left)">
                                      <p:cBhvr>
                                        <p:cTn id="22" dur="500"/>
                                        <p:tgtEl>
                                          <p:spTgt spid="1228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835BEEC0-9763-B843-8986-630246177F40}" type="slidenum">
              <a:rPr lang="en-US" altLang="zh-CN"/>
              <a:pPr>
                <a:defRPr/>
              </a:pPr>
              <a:t>16</a:t>
            </a:fld>
            <a:endParaRPr lang="en-US" altLang="zh-CN"/>
          </a:p>
        </p:txBody>
      </p:sp>
      <p:sp>
        <p:nvSpPr>
          <p:cNvPr id="123906" name="Rectangle 2"/>
          <p:cNvSpPr>
            <a:spLocks noGrp="1" noChangeArrowheads="1"/>
          </p:cNvSpPr>
          <p:nvPr>
            <p:ph type="title"/>
          </p:nvPr>
        </p:nvSpPr>
        <p:spPr/>
        <p:txBody>
          <a:bodyPr/>
          <a:lstStyle/>
          <a:p>
            <a:pPr>
              <a:defRPr/>
            </a:pPr>
            <a:r>
              <a:rPr kumimoji="0" lang="en-US" altLang="zh-CN"/>
              <a:t>Example 2: What is this about?</a:t>
            </a:r>
          </a:p>
        </p:txBody>
      </p:sp>
      <p:pic>
        <p:nvPicPr>
          <p:cNvPr id="123908"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60834" y="1600200"/>
            <a:ext cx="7067550" cy="440055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F6EB7572-671C-4B42-8A61-330776CE1D7E}" type="slidenum">
              <a:rPr lang="en-US" altLang="zh-CN"/>
              <a:pPr>
                <a:defRPr/>
              </a:pPr>
              <a:t>17</a:t>
            </a:fld>
            <a:endParaRPr lang="en-US" altLang="zh-CN"/>
          </a:p>
        </p:txBody>
      </p:sp>
      <p:sp>
        <p:nvSpPr>
          <p:cNvPr id="124930" name="Rectangle 2"/>
          <p:cNvSpPr>
            <a:spLocks noGrp="1" noChangeArrowheads="1"/>
          </p:cNvSpPr>
          <p:nvPr>
            <p:ph type="title"/>
          </p:nvPr>
        </p:nvSpPr>
        <p:spPr/>
        <p:txBody>
          <a:bodyPr/>
          <a:lstStyle/>
          <a:p>
            <a:pPr>
              <a:defRPr/>
            </a:pPr>
            <a:r>
              <a:rPr kumimoji="0" lang="en-US" altLang="zh-CN" sz="3200"/>
              <a:t>Example 2(Cont</a:t>
            </a:r>
            <a:r>
              <a:rPr kumimoji="0" lang="zh-CN" altLang="en-US" sz="3200"/>
              <a:t>’</a:t>
            </a:r>
            <a:r>
              <a:rPr kumimoji="0" lang="en-US" altLang="zh-CN" sz="3200"/>
              <a:t>d)</a:t>
            </a:r>
            <a:br>
              <a:rPr kumimoji="0" lang="en-US" altLang="zh-CN" sz="3200"/>
            </a:br>
            <a:r>
              <a:rPr kumimoji="0" lang="en-US" altLang="zh-CN" sz="3200"/>
              <a:t> The original text (the start)</a:t>
            </a:r>
          </a:p>
        </p:txBody>
      </p:sp>
      <p:pic>
        <p:nvPicPr>
          <p:cNvPr id="1249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7848600" cy="4867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F9B64EC4-A283-AA46-89A8-25CAAEA72388}" type="slidenum">
              <a:rPr lang="en-US" altLang="zh-CN"/>
              <a:pPr>
                <a:defRPr/>
              </a:pPr>
              <a:t>18</a:t>
            </a:fld>
            <a:endParaRPr lang="en-US" altLang="zh-CN"/>
          </a:p>
        </p:txBody>
      </p:sp>
      <p:sp>
        <p:nvSpPr>
          <p:cNvPr id="125954" name="Rectangle 2"/>
          <p:cNvSpPr>
            <a:spLocks noGrp="1" noChangeArrowheads="1"/>
          </p:cNvSpPr>
          <p:nvPr>
            <p:ph type="title"/>
          </p:nvPr>
        </p:nvSpPr>
        <p:spPr/>
        <p:txBody>
          <a:bodyPr/>
          <a:lstStyle/>
          <a:p>
            <a:pPr>
              <a:defRPr/>
            </a:pPr>
            <a:r>
              <a:rPr kumimoji="0" lang="en-US" altLang="zh-CN"/>
              <a:t>The Point from Example 2</a:t>
            </a:r>
          </a:p>
        </p:txBody>
      </p:sp>
      <p:sp>
        <p:nvSpPr>
          <p:cNvPr id="125955" name="Rectangle 3"/>
          <p:cNvSpPr>
            <a:spLocks noGrp="1" noChangeArrowheads="1"/>
          </p:cNvSpPr>
          <p:nvPr>
            <p:ph type="body" idx="1"/>
          </p:nvPr>
        </p:nvSpPr>
        <p:spPr/>
        <p:txBody>
          <a:bodyPr/>
          <a:lstStyle/>
          <a:p>
            <a:pPr>
              <a:lnSpc>
                <a:spcPct val="90000"/>
              </a:lnSpc>
              <a:defRPr/>
            </a:pPr>
            <a:r>
              <a:rPr kumimoji="0" lang="en-US" altLang="zh-CN" sz="2400" dirty="0"/>
              <a:t>Basis of most IR is a very simple approach</a:t>
            </a:r>
          </a:p>
          <a:p>
            <a:pPr lvl="1">
              <a:lnSpc>
                <a:spcPct val="90000"/>
              </a:lnSpc>
              <a:defRPr/>
            </a:pPr>
            <a:r>
              <a:rPr kumimoji="0" lang="en-US" altLang="zh-CN" sz="2000" dirty="0"/>
              <a:t>find words in documents</a:t>
            </a:r>
          </a:p>
          <a:p>
            <a:pPr lvl="1">
              <a:lnSpc>
                <a:spcPct val="90000"/>
              </a:lnSpc>
              <a:defRPr/>
            </a:pPr>
            <a:r>
              <a:rPr kumimoji="0" lang="en-US" altLang="zh-CN" sz="2000" dirty="0"/>
              <a:t>compare them to words in a query</a:t>
            </a:r>
          </a:p>
          <a:p>
            <a:pPr lvl="1">
              <a:lnSpc>
                <a:spcPct val="90000"/>
              </a:lnSpc>
              <a:defRPr/>
            </a:pPr>
            <a:r>
              <a:rPr kumimoji="0" lang="en-US" altLang="zh-CN" sz="2000" dirty="0">
                <a:solidFill>
                  <a:srgbClr val="FF0000"/>
                </a:solidFill>
              </a:rPr>
              <a:t>this approach is very effective!</a:t>
            </a:r>
          </a:p>
          <a:p>
            <a:pPr>
              <a:lnSpc>
                <a:spcPct val="90000"/>
              </a:lnSpc>
              <a:defRPr/>
            </a:pPr>
            <a:r>
              <a:rPr kumimoji="0" lang="en-US" altLang="zh-CN" sz="2400" dirty="0"/>
              <a:t>Other types of features are often used</a:t>
            </a:r>
          </a:p>
          <a:p>
            <a:pPr lvl="1">
              <a:lnSpc>
                <a:spcPct val="90000"/>
              </a:lnSpc>
              <a:defRPr/>
            </a:pPr>
            <a:r>
              <a:rPr kumimoji="0" lang="en-US" altLang="zh-CN" sz="2000" dirty="0"/>
              <a:t>phrases</a:t>
            </a:r>
          </a:p>
          <a:p>
            <a:pPr lvl="1">
              <a:lnSpc>
                <a:spcPct val="90000"/>
              </a:lnSpc>
              <a:defRPr/>
            </a:pPr>
            <a:r>
              <a:rPr kumimoji="0" lang="en-US" altLang="zh-CN" sz="2000" dirty="0"/>
              <a:t>named entities (people, locations, organizations)</a:t>
            </a:r>
          </a:p>
          <a:p>
            <a:pPr lvl="1">
              <a:lnSpc>
                <a:spcPct val="90000"/>
              </a:lnSpc>
              <a:defRPr/>
            </a:pPr>
            <a:r>
              <a:rPr kumimoji="0" lang="en-US" altLang="zh-CN" sz="2000" dirty="0"/>
              <a:t>special features (chemical names, product names)</a:t>
            </a:r>
          </a:p>
          <a:p>
            <a:pPr lvl="2">
              <a:lnSpc>
                <a:spcPct val="90000"/>
              </a:lnSpc>
              <a:defRPr/>
            </a:pPr>
            <a:r>
              <a:rPr kumimoji="0" lang="en-US" altLang="zh-CN" sz="1800" dirty="0"/>
              <a:t>difficult to do in general, especially in Chinese; usually require hand building</a:t>
            </a:r>
          </a:p>
          <a:p>
            <a:pPr>
              <a:lnSpc>
                <a:spcPct val="90000"/>
              </a:lnSpc>
              <a:defRPr/>
            </a:pPr>
            <a:r>
              <a:rPr kumimoji="0" lang="en-US" altLang="zh-CN" sz="2400" dirty="0"/>
              <a:t>Focus of research is on improving accuracy, speed</a:t>
            </a:r>
          </a:p>
          <a:p>
            <a:pPr>
              <a:lnSpc>
                <a:spcPct val="90000"/>
              </a:lnSpc>
              <a:defRPr/>
            </a:pPr>
            <a:r>
              <a:rPr kumimoji="0" lang="en-US" altLang="zh-CN" sz="2400" dirty="0"/>
              <a:t>…and on extending ideas elsewhere</a:t>
            </a:r>
          </a:p>
          <a:p>
            <a:pPr>
              <a:lnSpc>
                <a:spcPct val="90000"/>
              </a:lnSpc>
              <a:defRPr/>
            </a:pPr>
            <a:endParaRPr kumimoji="0" lang="zh-CN"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页脚占位符 3"/>
          <p:cNvSpPr>
            <a:spLocks noGrp="1"/>
          </p:cNvSpPr>
          <p:nvPr>
            <p:ph type="ftr" sz="quarter" idx="10"/>
          </p:nvPr>
        </p:nvSpPr>
        <p:spPr/>
        <p:txBody>
          <a:bodyPr/>
          <a:lstStyle/>
          <a:p>
            <a:pPr>
              <a:defRPr/>
            </a:pPr>
            <a:r>
              <a:rPr lang="en-US" altLang="zh-CN"/>
              <a:t>Lecture 1 Introduction</a:t>
            </a:r>
          </a:p>
        </p:txBody>
      </p:sp>
      <p:sp>
        <p:nvSpPr>
          <p:cNvPr id="63" name="幻灯片编号占位符 4"/>
          <p:cNvSpPr>
            <a:spLocks noGrp="1"/>
          </p:cNvSpPr>
          <p:nvPr>
            <p:ph type="sldNum" sz="quarter" idx="11"/>
          </p:nvPr>
        </p:nvSpPr>
        <p:spPr/>
        <p:txBody>
          <a:bodyPr/>
          <a:lstStyle/>
          <a:p>
            <a:pPr>
              <a:defRPr/>
            </a:pPr>
            <a:fld id="{B51AB306-FB87-AA4B-8FDC-F731A617CF0A}" type="slidenum">
              <a:rPr lang="en-US" altLang="zh-CN"/>
              <a:pPr>
                <a:defRPr/>
              </a:pPr>
              <a:t>19</a:t>
            </a:fld>
            <a:endParaRPr lang="en-US" altLang="zh-CN"/>
          </a:p>
        </p:txBody>
      </p:sp>
      <p:sp>
        <p:nvSpPr>
          <p:cNvPr id="126978" name="Rectangle 2"/>
          <p:cNvSpPr>
            <a:spLocks noGrp="1" noChangeArrowheads="1"/>
          </p:cNvSpPr>
          <p:nvPr>
            <p:ph type="title"/>
          </p:nvPr>
        </p:nvSpPr>
        <p:spPr/>
        <p:txBody>
          <a:bodyPr/>
          <a:lstStyle/>
          <a:p>
            <a:pPr>
              <a:defRPr/>
            </a:pPr>
            <a:r>
              <a:rPr kumimoji="0" lang="en-US" altLang="zh-CN"/>
              <a:t>Simple flow of retrieval process</a:t>
            </a:r>
          </a:p>
        </p:txBody>
      </p:sp>
      <p:grpSp>
        <p:nvGrpSpPr>
          <p:cNvPr id="38916" name="Group 4"/>
          <p:cNvGrpSpPr>
            <a:grpSpLocks/>
          </p:cNvGrpSpPr>
          <p:nvPr/>
        </p:nvGrpSpPr>
        <p:grpSpPr bwMode="auto">
          <a:xfrm>
            <a:off x="395288" y="1222375"/>
            <a:ext cx="8420100" cy="5375275"/>
            <a:chOff x="1364" y="300"/>
            <a:chExt cx="14963" cy="10909"/>
          </a:xfrm>
        </p:grpSpPr>
        <p:sp>
          <p:nvSpPr>
            <p:cNvPr id="38927" name="Text Box 5"/>
            <p:cNvSpPr txBox="1">
              <a:spLocks noChangeArrowheads="1"/>
            </p:cNvSpPr>
            <p:nvPr/>
          </p:nvSpPr>
          <p:spPr bwMode="auto">
            <a:xfrm>
              <a:off x="7384" y="568"/>
              <a:ext cx="1846" cy="1136"/>
            </a:xfrm>
            <a:prstGeom prst="rect">
              <a:avLst/>
            </a:prstGeom>
            <a:solidFill>
              <a:srgbClr val="FFFFFF"/>
            </a:solidFill>
            <a:ln w="9525">
              <a:solidFill>
                <a:srgbClr val="000000"/>
              </a:solidFill>
              <a:miter lim="800000"/>
              <a:headEnd/>
              <a:tailEnd/>
            </a:ln>
          </p:spPr>
          <p:txBody>
            <a:bodyPr/>
            <a:lstStyle>
              <a:lvl1pPr>
                <a:defRPr kumimoji="1" sz="2000">
                  <a:solidFill>
                    <a:schemeClr val="tx1"/>
                  </a:solidFill>
                  <a:latin typeface="Arial" charset="0"/>
                  <a:ea typeface="宋体" charset="0"/>
                  <a:cs typeface="宋体" charset="0"/>
                </a:defRPr>
              </a:lvl1pPr>
              <a:lvl2pPr marL="742950" indent="-285750">
                <a:defRPr kumimoji="1" sz="2000">
                  <a:solidFill>
                    <a:schemeClr val="tx1"/>
                  </a:solidFill>
                  <a:latin typeface="Arial" charset="0"/>
                  <a:ea typeface="宋体" charset="0"/>
                </a:defRPr>
              </a:lvl2pPr>
              <a:lvl3pPr marL="1143000" indent="-228600">
                <a:defRPr kumimoji="1" sz="2000">
                  <a:solidFill>
                    <a:schemeClr val="tx1"/>
                  </a:solidFill>
                  <a:latin typeface="Arial" charset="0"/>
                  <a:ea typeface="宋体" charset="0"/>
                </a:defRPr>
              </a:lvl3pPr>
              <a:lvl4pPr marL="1600200" indent="-228600">
                <a:defRPr kumimoji="1" sz="2000">
                  <a:solidFill>
                    <a:schemeClr val="tx1"/>
                  </a:solidFill>
                  <a:latin typeface="Arial" charset="0"/>
                  <a:ea typeface="宋体" charset="0"/>
                </a:defRPr>
              </a:lvl4pPr>
              <a:lvl5pPr marL="2057400" indent="-228600">
                <a:defRPr kumimoji="1" sz="2000">
                  <a:solidFill>
                    <a:schemeClr val="tx1"/>
                  </a:solidFill>
                  <a:latin typeface="Arial" charset="0"/>
                  <a:ea typeface="宋体" charset="0"/>
                </a:defRPr>
              </a:lvl5pPr>
              <a:lvl6pPr marL="2514600" indent="-228600" fontAlgn="base">
                <a:spcBef>
                  <a:spcPct val="0"/>
                </a:spcBef>
                <a:spcAft>
                  <a:spcPct val="0"/>
                </a:spcAft>
                <a:defRPr kumimoji="1" sz="2000">
                  <a:solidFill>
                    <a:schemeClr val="tx1"/>
                  </a:solidFill>
                  <a:latin typeface="Arial" charset="0"/>
                  <a:ea typeface="宋体" charset="0"/>
                </a:defRPr>
              </a:lvl6pPr>
              <a:lvl7pPr marL="2971800" indent="-228600" fontAlgn="base">
                <a:spcBef>
                  <a:spcPct val="0"/>
                </a:spcBef>
                <a:spcAft>
                  <a:spcPct val="0"/>
                </a:spcAft>
                <a:defRPr kumimoji="1" sz="2000">
                  <a:solidFill>
                    <a:schemeClr val="tx1"/>
                  </a:solidFill>
                  <a:latin typeface="Arial" charset="0"/>
                  <a:ea typeface="宋体" charset="0"/>
                </a:defRPr>
              </a:lvl7pPr>
              <a:lvl8pPr marL="3429000" indent="-228600" fontAlgn="base">
                <a:spcBef>
                  <a:spcPct val="0"/>
                </a:spcBef>
                <a:spcAft>
                  <a:spcPct val="0"/>
                </a:spcAft>
                <a:defRPr kumimoji="1" sz="2000">
                  <a:solidFill>
                    <a:schemeClr val="tx1"/>
                  </a:solidFill>
                  <a:latin typeface="Arial" charset="0"/>
                  <a:ea typeface="宋体" charset="0"/>
                </a:defRPr>
              </a:lvl8pPr>
              <a:lvl9pPr marL="3886200" indent="-228600" fontAlgn="base">
                <a:spcBef>
                  <a:spcPct val="0"/>
                </a:spcBef>
                <a:spcAft>
                  <a:spcPct val="0"/>
                </a:spcAft>
                <a:defRPr kumimoji="1" sz="2000">
                  <a:solidFill>
                    <a:schemeClr val="tx1"/>
                  </a:solidFill>
                  <a:latin typeface="Arial" charset="0"/>
                  <a:ea typeface="宋体" charset="0"/>
                </a:defRPr>
              </a:lvl9pPr>
            </a:lstStyle>
            <a:p>
              <a:pPr eaLnBrk="0" hangingPunct="0"/>
              <a:r>
                <a:rPr kumimoji="0" lang="pt-BR" altLang="zh-CN" sz="1600">
                  <a:solidFill>
                    <a:srgbClr val="0000FF"/>
                  </a:solidFill>
                  <a:latin typeface="Times New Roman" charset="0"/>
                </a:rPr>
                <a:t>User</a:t>
              </a:r>
            </a:p>
            <a:p>
              <a:pPr eaLnBrk="0" hangingPunct="0"/>
              <a:r>
                <a:rPr kumimoji="0" lang="pt-BR" altLang="zh-CN" sz="1600">
                  <a:solidFill>
                    <a:srgbClr val="0000FF"/>
                  </a:solidFill>
                  <a:latin typeface="Times New Roman" charset="0"/>
                </a:rPr>
                <a:t>Interface</a:t>
              </a:r>
            </a:p>
          </p:txBody>
        </p:sp>
        <p:sp>
          <p:nvSpPr>
            <p:cNvPr id="38928" name="Text Box 6"/>
            <p:cNvSpPr txBox="1">
              <a:spLocks noChangeArrowheads="1"/>
            </p:cNvSpPr>
            <p:nvPr/>
          </p:nvSpPr>
          <p:spPr bwMode="auto">
            <a:xfrm>
              <a:off x="4118" y="2840"/>
              <a:ext cx="8094" cy="710"/>
            </a:xfrm>
            <a:prstGeom prst="rect">
              <a:avLst/>
            </a:prstGeom>
            <a:solidFill>
              <a:srgbClr val="FFFFFF"/>
            </a:solidFill>
            <a:ln w="9525">
              <a:solidFill>
                <a:srgbClr val="000000"/>
              </a:solidFill>
              <a:miter lim="800000"/>
              <a:headEnd/>
              <a:tailEnd/>
            </a:ln>
          </p:spPr>
          <p:txBody>
            <a:bodyPr/>
            <a:lstStyle>
              <a:lvl1pPr>
                <a:defRPr kumimoji="1" sz="2000">
                  <a:solidFill>
                    <a:schemeClr val="tx1"/>
                  </a:solidFill>
                  <a:latin typeface="Arial" charset="0"/>
                  <a:ea typeface="宋体" charset="0"/>
                  <a:cs typeface="宋体" charset="0"/>
                </a:defRPr>
              </a:lvl1pPr>
              <a:lvl2pPr marL="742950" indent="-285750">
                <a:defRPr kumimoji="1" sz="2000">
                  <a:solidFill>
                    <a:schemeClr val="tx1"/>
                  </a:solidFill>
                  <a:latin typeface="Arial" charset="0"/>
                  <a:ea typeface="宋体" charset="0"/>
                </a:defRPr>
              </a:lvl2pPr>
              <a:lvl3pPr marL="1143000" indent="-228600">
                <a:defRPr kumimoji="1" sz="2000">
                  <a:solidFill>
                    <a:schemeClr val="tx1"/>
                  </a:solidFill>
                  <a:latin typeface="Arial" charset="0"/>
                  <a:ea typeface="宋体" charset="0"/>
                </a:defRPr>
              </a:lvl3pPr>
              <a:lvl4pPr marL="1600200" indent="-228600">
                <a:defRPr kumimoji="1" sz="2000">
                  <a:solidFill>
                    <a:schemeClr val="tx1"/>
                  </a:solidFill>
                  <a:latin typeface="Arial" charset="0"/>
                  <a:ea typeface="宋体" charset="0"/>
                </a:defRPr>
              </a:lvl4pPr>
              <a:lvl5pPr marL="2057400" indent="-228600">
                <a:defRPr kumimoji="1" sz="2000">
                  <a:solidFill>
                    <a:schemeClr val="tx1"/>
                  </a:solidFill>
                  <a:latin typeface="Arial" charset="0"/>
                  <a:ea typeface="宋体" charset="0"/>
                </a:defRPr>
              </a:lvl5pPr>
              <a:lvl6pPr marL="2514600" indent="-228600" fontAlgn="base">
                <a:spcBef>
                  <a:spcPct val="0"/>
                </a:spcBef>
                <a:spcAft>
                  <a:spcPct val="0"/>
                </a:spcAft>
                <a:defRPr kumimoji="1" sz="2000">
                  <a:solidFill>
                    <a:schemeClr val="tx1"/>
                  </a:solidFill>
                  <a:latin typeface="Arial" charset="0"/>
                  <a:ea typeface="宋体" charset="0"/>
                </a:defRPr>
              </a:lvl6pPr>
              <a:lvl7pPr marL="2971800" indent="-228600" fontAlgn="base">
                <a:spcBef>
                  <a:spcPct val="0"/>
                </a:spcBef>
                <a:spcAft>
                  <a:spcPct val="0"/>
                </a:spcAft>
                <a:defRPr kumimoji="1" sz="2000">
                  <a:solidFill>
                    <a:schemeClr val="tx1"/>
                  </a:solidFill>
                  <a:latin typeface="Arial" charset="0"/>
                  <a:ea typeface="宋体" charset="0"/>
                </a:defRPr>
              </a:lvl7pPr>
              <a:lvl8pPr marL="3429000" indent="-228600" fontAlgn="base">
                <a:spcBef>
                  <a:spcPct val="0"/>
                </a:spcBef>
                <a:spcAft>
                  <a:spcPct val="0"/>
                </a:spcAft>
                <a:defRPr kumimoji="1" sz="2000">
                  <a:solidFill>
                    <a:schemeClr val="tx1"/>
                  </a:solidFill>
                  <a:latin typeface="Arial" charset="0"/>
                  <a:ea typeface="宋体" charset="0"/>
                </a:defRPr>
              </a:lvl8pPr>
              <a:lvl9pPr marL="3886200" indent="-228600" fontAlgn="base">
                <a:spcBef>
                  <a:spcPct val="0"/>
                </a:spcBef>
                <a:spcAft>
                  <a:spcPct val="0"/>
                </a:spcAft>
                <a:defRPr kumimoji="1" sz="2000">
                  <a:solidFill>
                    <a:schemeClr val="tx1"/>
                  </a:solidFill>
                  <a:latin typeface="Arial" charset="0"/>
                  <a:ea typeface="宋体" charset="0"/>
                </a:defRPr>
              </a:lvl9pPr>
            </a:lstStyle>
            <a:p>
              <a:pPr eaLnBrk="0" hangingPunct="0"/>
              <a:r>
                <a:rPr kumimoji="0" lang="zh-CN" altLang="pt-BR" sz="1600">
                  <a:solidFill>
                    <a:srgbClr val="0000FF"/>
                  </a:solidFill>
                  <a:latin typeface="Times New Roman" charset="0"/>
                </a:rPr>
                <a:t>                             </a:t>
              </a:r>
              <a:r>
                <a:rPr kumimoji="0" lang="pt-BR" altLang="zh-CN" sz="1600">
                  <a:solidFill>
                    <a:srgbClr val="0000FF"/>
                  </a:solidFill>
                  <a:latin typeface="Times New Roman" charset="0"/>
                </a:rPr>
                <a:t>Text   Operations</a:t>
              </a:r>
            </a:p>
          </p:txBody>
        </p:sp>
        <p:sp>
          <p:nvSpPr>
            <p:cNvPr id="38929" name="Text Box 7"/>
            <p:cNvSpPr txBox="1">
              <a:spLocks noChangeArrowheads="1"/>
            </p:cNvSpPr>
            <p:nvPr/>
          </p:nvSpPr>
          <p:spPr bwMode="auto">
            <a:xfrm>
              <a:off x="4260" y="4686"/>
              <a:ext cx="2272" cy="1278"/>
            </a:xfrm>
            <a:prstGeom prst="rect">
              <a:avLst/>
            </a:prstGeom>
            <a:solidFill>
              <a:srgbClr val="FFFFFF"/>
            </a:solidFill>
            <a:ln w="9525">
              <a:solidFill>
                <a:srgbClr val="000000"/>
              </a:solidFill>
              <a:miter lim="800000"/>
              <a:headEnd/>
              <a:tailEnd/>
            </a:ln>
          </p:spPr>
          <p:txBody>
            <a:bodyPr/>
            <a:lstStyle>
              <a:lvl1pPr>
                <a:defRPr kumimoji="1" sz="2000">
                  <a:solidFill>
                    <a:schemeClr val="tx1"/>
                  </a:solidFill>
                  <a:latin typeface="Arial" charset="0"/>
                  <a:ea typeface="宋体" charset="0"/>
                  <a:cs typeface="宋体" charset="0"/>
                </a:defRPr>
              </a:lvl1pPr>
              <a:lvl2pPr marL="742950" indent="-285750">
                <a:defRPr kumimoji="1" sz="2000">
                  <a:solidFill>
                    <a:schemeClr val="tx1"/>
                  </a:solidFill>
                  <a:latin typeface="Arial" charset="0"/>
                  <a:ea typeface="宋体" charset="0"/>
                </a:defRPr>
              </a:lvl2pPr>
              <a:lvl3pPr marL="1143000" indent="-228600">
                <a:defRPr kumimoji="1" sz="2000">
                  <a:solidFill>
                    <a:schemeClr val="tx1"/>
                  </a:solidFill>
                  <a:latin typeface="Arial" charset="0"/>
                  <a:ea typeface="宋体" charset="0"/>
                </a:defRPr>
              </a:lvl3pPr>
              <a:lvl4pPr marL="1600200" indent="-228600">
                <a:defRPr kumimoji="1" sz="2000">
                  <a:solidFill>
                    <a:schemeClr val="tx1"/>
                  </a:solidFill>
                  <a:latin typeface="Arial" charset="0"/>
                  <a:ea typeface="宋体" charset="0"/>
                </a:defRPr>
              </a:lvl4pPr>
              <a:lvl5pPr marL="2057400" indent="-228600">
                <a:defRPr kumimoji="1" sz="2000">
                  <a:solidFill>
                    <a:schemeClr val="tx1"/>
                  </a:solidFill>
                  <a:latin typeface="Arial" charset="0"/>
                  <a:ea typeface="宋体" charset="0"/>
                </a:defRPr>
              </a:lvl5pPr>
              <a:lvl6pPr marL="2514600" indent="-228600" fontAlgn="base">
                <a:spcBef>
                  <a:spcPct val="0"/>
                </a:spcBef>
                <a:spcAft>
                  <a:spcPct val="0"/>
                </a:spcAft>
                <a:defRPr kumimoji="1" sz="2000">
                  <a:solidFill>
                    <a:schemeClr val="tx1"/>
                  </a:solidFill>
                  <a:latin typeface="Arial" charset="0"/>
                  <a:ea typeface="宋体" charset="0"/>
                </a:defRPr>
              </a:lvl6pPr>
              <a:lvl7pPr marL="2971800" indent="-228600" fontAlgn="base">
                <a:spcBef>
                  <a:spcPct val="0"/>
                </a:spcBef>
                <a:spcAft>
                  <a:spcPct val="0"/>
                </a:spcAft>
                <a:defRPr kumimoji="1" sz="2000">
                  <a:solidFill>
                    <a:schemeClr val="tx1"/>
                  </a:solidFill>
                  <a:latin typeface="Arial" charset="0"/>
                  <a:ea typeface="宋体" charset="0"/>
                </a:defRPr>
              </a:lvl7pPr>
              <a:lvl8pPr marL="3429000" indent="-228600" fontAlgn="base">
                <a:spcBef>
                  <a:spcPct val="0"/>
                </a:spcBef>
                <a:spcAft>
                  <a:spcPct val="0"/>
                </a:spcAft>
                <a:defRPr kumimoji="1" sz="2000">
                  <a:solidFill>
                    <a:schemeClr val="tx1"/>
                  </a:solidFill>
                  <a:latin typeface="Arial" charset="0"/>
                  <a:ea typeface="宋体" charset="0"/>
                </a:defRPr>
              </a:lvl8pPr>
              <a:lvl9pPr marL="3886200" indent="-228600" fontAlgn="base">
                <a:spcBef>
                  <a:spcPct val="0"/>
                </a:spcBef>
                <a:spcAft>
                  <a:spcPct val="0"/>
                </a:spcAft>
                <a:defRPr kumimoji="1" sz="2000">
                  <a:solidFill>
                    <a:schemeClr val="tx1"/>
                  </a:solidFill>
                  <a:latin typeface="Arial" charset="0"/>
                  <a:ea typeface="宋体" charset="0"/>
                </a:defRPr>
              </a:lvl9pPr>
            </a:lstStyle>
            <a:p>
              <a:pPr eaLnBrk="0" hangingPunct="0"/>
              <a:r>
                <a:rPr kumimoji="0" lang="pt-BR" altLang="zh-CN" sz="1600">
                  <a:solidFill>
                    <a:srgbClr val="0000FF"/>
                  </a:solidFill>
                  <a:latin typeface="Times New Roman" charset="0"/>
                </a:rPr>
                <a:t>Query </a:t>
              </a:r>
            </a:p>
            <a:p>
              <a:pPr eaLnBrk="0" hangingPunct="0"/>
              <a:r>
                <a:rPr kumimoji="0" lang="pt-BR" altLang="zh-CN" sz="1600">
                  <a:solidFill>
                    <a:srgbClr val="0000FF"/>
                  </a:solidFill>
                  <a:latin typeface="Times New Roman" charset="0"/>
                </a:rPr>
                <a:t>Operations</a:t>
              </a:r>
            </a:p>
          </p:txBody>
        </p:sp>
        <p:sp>
          <p:nvSpPr>
            <p:cNvPr id="38930" name="Text Box 8"/>
            <p:cNvSpPr txBox="1">
              <a:spLocks noChangeArrowheads="1"/>
            </p:cNvSpPr>
            <p:nvPr/>
          </p:nvSpPr>
          <p:spPr bwMode="auto">
            <a:xfrm>
              <a:off x="10224" y="4970"/>
              <a:ext cx="1988" cy="994"/>
            </a:xfrm>
            <a:prstGeom prst="rect">
              <a:avLst/>
            </a:prstGeom>
            <a:solidFill>
              <a:srgbClr val="FFFFFF"/>
            </a:solidFill>
            <a:ln w="9525">
              <a:solidFill>
                <a:srgbClr val="000000"/>
              </a:solidFill>
              <a:miter lim="800000"/>
              <a:headEnd/>
              <a:tailEnd/>
            </a:ln>
          </p:spPr>
          <p:txBody>
            <a:bodyPr/>
            <a:lstStyle>
              <a:lvl1pPr>
                <a:defRPr kumimoji="1" sz="2000">
                  <a:solidFill>
                    <a:schemeClr val="tx1"/>
                  </a:solidFill>
                  <a:latin typeface="Arial" charset="0"/>
                  <a:ea typeface="宋体" charset="0"/>
                  <a:cs typeface="宋体" charset="0"/>
                </a:defRPr>
              </a:lvl1pPr>
              <a:lvl2pPr marL="742950" indent="-285750">
                <a:defRPr kumimoji="1" sz="2000">
                  <a:solidFill>
                    <a:schemeClr val="tx1"/>
                  </a:solidFill>
                  <a:latin typeface="Arial" charset="0"/>
                  <a:ea typeface="宋体" charset="0"/>
                </a:defRPr>
              </a:lvl2pPr>
              <a:lvl3pPr marL="1143000" indent="-228600">
                <a:defRPr kumimoji="1" sz="2000">
                  <a:solidFill>
                    <a:schemeClr val="tx1"/>
                  </a:solidFill>
                  <a:latin typeface="Arial" charset="0"/>
                  <a:ea typeface="宋体" charset="0"/>
                </a:defRPr>
              </a:lvl3pPr>
              <a:lvl4pPr marL="1600200" indent="-228600">
                <a:defRPr kumimoji="1" sz="2000">
                  <a:solidFill>
                    <a:schemeClr val="tx1"/>
                  </a:solidFill>
                  <a:latin typeface="Arial" charset="0"/>
                  <a:ea typeface="宋体" charset="0"/>
                </a:defRPr>
              </a:lvl4pPr>
              <a:lvl5pPr marL="2057400" indent="-228600">
                <a:defRPr kumimoji="1" sz="2000">
                  <a:solidFill>
                    <a:schemeClr val="tx1"/>
                  </a:solidFill>
                  <a:latin typeface="Arial" charset="0"/>
                  <a:ea typeface="宋体" charset="0"/>
                </a:defRPr>
              </a:lvl5pPr>
              <a:lvl6pPr marL="2514600" indent="-228600" fontAlgn="base">
                <a:spcBef>
                  <a:spcPct val="0"/>
                </a:spcBef>
                <a:spcAft>
                  <a:spcPct val="0"/>
                </a:spcAft>
                <a:defRPr kumimoji="1" sz="2000">
                  <a:solidFill>
                    <a:schemeClr val="tx1"/>
                  </a:solidFill>
                  <a:latin typeface="Arial" charset="0"/>
                  <a:ea typeface="宋体" charset="0"/>
                </a:defRPr>
              </a:lvl6pPr>
              <a:lvl7pPr marL="2971800" indent="-228600" fontAlgn="base">
                <a:spcBef>
                  <a:spcPct val="0"/>
                </a:spcBef>
                <a:spcAft>
                  <a:spcPct val="0"/>
                </a:spcAft>
                <a:defRPr kumimoji="1" sz="2000">
                  <a:solidFill>
                    <a:schemeClr val="tx1"/>
                  </a:solidFill>
                  <a:latin typeface="Arial" charset="0"/>
                  <a:ea typeface="宋体" charset="0"/>
                </a:defRPr>
              </a:lvl7pPr>
              <a:lvl8pPr marL="3429000" indent="-228600" fontAlgn="base">
                <a:spcBef>
                  <a:spcPct val="0"/>
                </a:spcBef>
                <a:spcAft>
                  <a:spcPct val="0"/>
                </a:spcAft>
                <a:defRPr kumimoji="1" sz="2000">
                  <a:solidFill>
                    <a:schemeClr val="tx1"/>
                  </a:solidFill>
                  <a:latin typeface="Arial" charset="0"/>
                  <a:ea typeface="宋体" charset="0"/>
                </a:defRPr>
              </a:lvl8pPr>
              <a:lvl9pPr marL="3886200" indent="-228600" fontAlgn="base">
                <a:spcBef>
                  <a:spcPct val="0"/>
                </a:spcBef>
                <a:spcAft>
                  <a:spcPct val="0"/>
                </a:spcAft>
                <a:defRPr kumimoji="1" sz="2000">
                  <a:solidFill>
                    <a:schemeClr val="tx1"/>
                  </a:solidFill>
                  <a:latin typeface="Arial" charset="0"/>
                  <a:ea typeface="宋体" charset="0"/>
                </a:defRPr>
              </a:lvl9pPr>
            </a:lstStyle>
            <a:p>
              <a:pPr eaLnBrk="0" hangingPunct="0"/>
              <a:r>
                <a:rPr kumimoji="0" lang="pt-BR" altLang="zh-CN" sz="1600">
                  <a:solidFill>
                    <a:srgbClr val="0000FF"/>
                  </a:solidFill>
                  <a:latin typeface="Times New Roman" charset="0"/>
                </a:rPr>
                <a:t>Indexing</a:t>
              </a:r>
            </a:p>
          </p:txBody>
        </p:sp>
        <p:sp>
          <p:nvSpPr>
            <p:cNvPr id="38931" name="Text Box 9"/>
            <p:cNvSpPr txBox="1">
              <a:spLocks noChangeArrowheads="1"/>
            </p:cNvSpPr>
            <p:nvPr/>
          </p:nvSpPr>
          <p:spPr bwMode="auto">
            <a:xfrm>
              <a:off x="4260" y="7242"/>
              <a:ext cx="2130" cy="994"/>
            </a:xfrm>
            <a:prstGeom prst="rect">
              <a:avLst/>
            </a:prstGeom>
            <a:solidFill>
              <a:srgbClr val="FFFFFF"/>
            </a:solidFill>
            <a:ln w="9525">
              <a:solidFill>
                <a:srgbClr val="000000"/>
              </a:solidFill>
              <a:miter lim="800000"/>
              <a:headEnd/>
              <a:tailEnd/>
            </a:ln>
          </p:spPr>
          <p:txBody>
            <a:bodyPr/>
            <a:lstStyle>
              <a:lvl1pPr>
                <a:defRPr kumimoji="1" sz="2000">
                  <a:solidFill>
                    <a:schemeClr val="tx1"/>
                  </a:solidFill>
                  <a:latin typeface="Arial" charset="0"/>
                  <a:ea typeface="宋体" charset="0"/>
                  <a:cs typeface="宋体" charset="0"/>
                </a:defRPr>
              </a:lvl1pPr>
              <a:lvl2pPr marL="742950" indent="-285750">
                <a:defRPr kumimoji="1" sz="2000">
                  <a:solidFill>
                    <a:schemeClr val="tx1"/>
                  </a:solidFill>
                  <a:latin typeface="Arial" charset="0"/>
                  <a:ea typeface="宋体" charset="0"/>
                </a:defRPr>
              </a:lvl2pPr>
              <a:lvl3pPr marL="1143000" indent="-228600">
                <a:defRPr kumimoji="1" sz="2000">
                  <a:solidFill>
                    <a:schemeClr val="tx1"/>
                  </a:solidFill>
                  <a:latin typeface="Arial" charset="0"/>
                  <a:ea typeface="宋体" charset="0"/>
                </a:defRPr>
              </a:lvl3pPr>
              <a:lvl4pPr marL="1600200" indent="-228600">
                <a:defRPr kumimoji="1" sz="2000">
                  <a:solidFill>
                    <a:schemeClr val="tx1"/>
                  </a:solidFill>
                  <a:latin typeface="Arial" charset="0"/>
                  <a:ea typeface="宋体" charset="0"/>
                </a:defRPr>
              </a:lvl4pPr>
              <a:lvl5pPr marL="2057400" indent="-228600">
                <a:defRPr kumimoji="1" sz="2000">
                  <a:solidFill>
                    <a:schemeClr val="tx1"/>
                  </a:solidFill>
                  <a:latin typeface="Arial" charset="0"/>
                  <a:ea typeface="宋体" charset="0"/>
                </a:defRPr>
              </a:lvl5pPr>
              <a:lvl6pPr marL="2514600" indent="-228600" fontAlgn="base">
                <a:spcBef>
                  <a:spcPct val="0"/>
                </a:spcBef>
                <a:spcAft>
                  <a:spcPct val="0"/>
                </a:spcAft>
                <a:defRPr kumimoji="1" sz="2000">
                  <a:solidFill>
                    <a:schemeClr val="tx1"/>
                  </a:solidFill>
                  <a:latin typeface="Arial" charset="0"/>
                  <a:ea typeface="宋体" charset="0"/>
                </a:defRPr>
              </a:lvl6pPr>
              <a:lvl7pPr marL="2971800" indent="-228600" fontAlgn="base">
                <a:spcBef>
                  <a:spcPct val="0"/>
                </a:spcBef>
                <a:spcAft>
                  <a:spcPct val="0"/>
                </a:spcAft>
                <a:defRPr kumimoji="1" sz="2000">
                  <a:solidFill>
                    <a:schemeClr val="tx1"/>
                  </a:solidFill>
                  <a:latin typeface="Arial" charset="0"/>
                  <a:ea typeface="宋体" charset="0"/>
                </a:defRPr>
              </a:lvl7pPr>
              <a:lvl8pPr marL="3429000" indent="-228600" fontAlgn="base">
                <a:spcBef>
                  <a:spcPct val="0"/>
                </a:spcBef>
                <a:spcAft>
                  <a:spcPct val="0"/>
                </a:spcAft>
                <a:defRPr kumimoji="1" sz="2000">
                  <a:solidFill>
                    <a:schemeClr val="tx1"/>
                  </a:solidFill>
                  <a:latin typeface="Arial" charset="0"/>
                  <a:ea typeface="宋体" charset="0"/>
                </a:defRPr>
              </a:lvl8pPr>
              <a:lvl9pPr marL="3886200" indent="-228600" fontAlgn="base">
                <a:spcBef>
                  <a:spcPct val="0"/>
                </a:spcBef>
                <a:spcAft>
                  <a:spcPct val="0"/>
                </a:spcAft>
                <a:defRPr kumimoji="1" sz="2000">
                  <a:solidFill>
                    <a:schemeClr val="tx1"/>
                  </a:solidFill>
                  <a:latin typeface="Arial" charset="0"/>
                  <a:ea typeface="宋体" charset="0"/>
                </a:defRPr>
              </a:lvl9pPr>
            </a:lstStyle>
            <a:p>
              <a:pPr eaLnBrk="0" hangingPunct="0"/>
              <a:r>
                <a:rPr kumimoji="0" lang="pt-BR" altLang="zh-CN" sz="1600">
                  <a:solidFill>
                    <a:srgbClr val="0000FF"/>
                  </a:solidFill>
                  <a:latin typeface="Times New Roman" charset="0"/>
                </a:rPr>
                <a:t>Searching</a:t>
              </a:r>
            </a:p>
          </p:txBody>
        </p:sp>
        <p:sp>
          <p:nvSpPr>
            <p:cNvPr id="38932" name="Text Box 10"/>
            <p:cNvSpPr txBox="1">
              <a:spLocks noChangeArrowheads="1"/>
            </p:cNvSpPr>
            <p:nvPr/>
          </p:nvSpPr>
          <p:spPr bwMode="auto">
            <a:xfrm>
              <a:off x="4260" y="9656"/>
              <a:ext cx="1988" cy="852"/>
            </a:xfrm>
            <a:prstGeom prst="rect">
              <a:avLst/>
            </a:prstGeom>
            <a:solidFill>
              <a:srgbClr val="FFFFFF"/>
            </a:solidFill>
            <a:ln w="9525">
              <a:solidFill>
                <a:srgbClr val="000000"/>
              </a:solidFill>
              <a:miter lim="800000"/>
              <a:headEnd/>
              <a:tailEnd/>
            </a:ln>
          </p:spPr>
          <p:txBody>
            <a:bodyPr/>
            <a:lstStyle>
              <a:lvl1pPr>
                <a:defRPr kumimoji="1" sz="2000">
                  <a:solidFill>
                    <a:schemeClr val="tx1"/>
                  </a:solidFill>
                  <a:latin typeface="Arial" charset="0"/>
                  <a:ea typeface="宋体" charset="0"/>
                  <a:cs typeface="宋体" charset="0"/>
                </a:defRPr>
              </a:lvl1pPr>
              <a:lvl2pPr marL="742950" indent="-285750">
                <a:defRPr kumimoji="1" sz="2000">
                  <a:solidFill>
                    <a:schemeClr val="tx1"/>
                  </a:solidFill>
                  <a:latin typeface="Arial" charset="0"/>
                  <a:ea typeface="宋体" charset="0"/>
                </a:defRPr>
              </a:lvl2pPr>
              <a:lvl3pPr marL="1143000" indent="-228600">
                <a:defRPr kumimoji="1" sz="2000">
                  <a:solidFill>
                    <a:schemeClr val="tx1"/>
                  </a:solidFill>
                  <a:latin typeface="Arial" charset="0"/>
                  <a:ea typeface="宋体" charset="0"/>
                </a:defRPr>
              </a:lvl3pPr>
              <a:lvl4pPr marL="1600200" indent="-228600">
                <a:defRPr kumimoji="1" sz="2000">
                  <a:solidFill>
                    <a:schemeClr val="tx1"/>
                  </a:solidFill>
                  <a:latin typeface="Arial" charset="0"/>
                  <a:ea typeface="宋体" charset="0"/>
                </a:defRPr>
              </a:lvl4pPr>
              <a:lvl5pPr marL="2057400" indent="-228600">
                <a:defRPr kumimoji="1" sz="2000">
                  <a:solidFill>
                    <a:schemeClr val="tx1"/>
                  </a:solidFill>
                  <a:latin typeface="Arial" charset="0"/>
                  <a:ea typeface="宋体" charset="0"/>
                </a:defRPr>
              </a:lvl5pPr>
              <a:lvl6pPr marL="2514600" indent="-228600" fontAlgn="base">
                <a:spcBef>
                  <a:spcPct val="0"/>
                </a:spcBef>
                <a:spcAft>
                  <a:spcPct val="0"/>
                </a:spcAft>
                <a:defRPr kumimoji="1" sz="2000">
                  <a:solidFill>
                    <a:schemeClr val="tx1"/>
                  </a:solidFill>
                  <a:latin typeface="Arial" charset="0"/>
                  <a:ea typeface="宋体" charset="0"/>
                </a:defRPr>
              </a:lvl6pPr>
              <a:lvl7pPr marL="2971800" indent="-228600" fontAlgn="base">
                <a:spcBef>
                  <a:spcPct val="0"/>
                </a:spcBef>
                <a:spcAft>
                  <a:spcPct val="0"/>
                </a:spcAft>
                <a:defRPr kumimoji="1" sz="2000">
                  <a:solidFill>
                    <a:schemeClr val="tx1"/>
                  </a:solidFill>
                  <a:latin typeface="Arial" charset="0"/>
                  <a:ea typeface="宋体" charset="0"/>
                </a:defRPr>
              </a:lvl7pPr>
              <a:lvl8pPr marL="3429000" indent="-228600" fontAlgn="base">
                <a:spcBef>
                  <a:spcPct val="0"/>
                </a:spcBef>
                <a:spcAft>
                  <a:spcPct val="0"/>
                </a:spcAft>
                <a:defRPr kumimoji="1" sz="2000">
                  <a:solidFill>
                    <a:schemeClr val="tx1"/>
                  </a:solidFill>
                  <a:latin typeface="Arial" charset="0"/>
                  <a:ea typeface="宋体" charset="0"/>
                </a:defRPr>
              </a:lvl8pPr>
              <a:lvl9pPr marL="3886200" indent="-228600" fontAlgn="base">
                <a:spcBef>
                  <a:spcPct val="0"/>
                </a:spcBef>
                <a:spcAft>
                  <a:spcPct val="0"/>
                </a:spcAft>
                <a:defRPr kumimoji="1" sz="2000">
                  <a:solidFill>
                    <a:schemeClr val="tx1"/>
                  </a:solidFill>
                  <a:latin typeface="Arial" charset="0"/>
                  <a:ea typeface="宋体" charset="0"/>
                </a:defRPr>
              </a:lvl9pPr>
            </a:lstStyle>
            <a:p>
              <a:pPr eaLnBrk="0" hangingPunct="0"/>
              <a:r>
                <a:rPr kumimoji="0" lang="pt-BR" altLang="zh-CN" sz="1600">
                  <a:solidFill>
                    <a:srgbClr val="0000FF"/>
                  </a:solidFill>
                  <a:latin typeface="Times New Roman" charset="0"/>
                </a:rPr>
                <a:t>Ranking</a:t>
              </a:r>
            </a:p>
          </p:txBody>
        </p:sp>
        <p:sp>
          <p:nvSpPr>
            <p:cNvPr id="38933" name="Text Box 11"/>
            <p:cNvSpPr txBox="1">
              <a:spLocks noChangeArrowheads="1"/>
            </p:cNvSpPr>
            <p:nvPr/>
          </p:nvSpPr>
          <p:spPr bwMode="auto">
            <a:xfrm>
              <a:off x="10650" y="7384"/>
              <a:ext cx="1278" cy="85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000">
                  <a:solidFill>
                    <a:schemeClr val="tx1"/>
                  </a:solidFill>
                  <a:latin typeface="Arial" charset="0"/>
                  <a:ea typeface="宋体" charset="0"/>
                  <a:cs typeface="宋体" charset="0"/>
                </a:defRPr>
              </a:lvl1pPr>
              <a:lvl2pPr marL="742950" indent="-285750">
                <a:defRPr kumimoji="1" sz="2000">
                  <a:solidFill>
                    <a:schemeClr val="tx1"/>
                  </a:solidFill>
                  <a:latin typeface="Arial" charset="0"/>
                  <a:ea typeface="宋体" charset="0"/>
                </a:defRPr>
              </a:lvl2pPr>
              <a:lvl3pPr marL="1143000" indent="-228600">
                <a:defRPr kumimoji="1" sz="2000">
                  <a:solidFill>
                    <a:schemeClr val="tx1"/>
                  </a:solidFill>
                  <a:latin typeface="Arial" charset="0"/>
                  <a:ea typeface="宋体" charset="0"/>
                </a:defRPr>
              </a:lvl3pPr>
              <a:lvl4pPr marL="1600200" indent="-228600">
                <a:defRPr kumimoji="1" sz="2000">
                  <a:solidFill>
                    <a:schemeClr val="tx1"/>
                  </a:solidFill>
                  <a:latin typeface="Arial" charset="0"/>
                  <a:ea typeface="宋体" charset="0"/>
                </a:defRPr>
              </a:lvl4pPr>
              <a:lvl5pPr marL="2057400" indent="-228600">
                <a:defRPr kumimoji="1" sz="2000">
                  <a:solidFill>
                    <a:schemeClr val="tx1"/>
                  </a:solidFill>
                  <a:latin typeface="Arial" charset="0"/>
                  <a:ea typeface="宋体" charset="0"/>
                </a:defRPr>
              </a:lvl5pPr>
              <a:lvl6pPr marL="2514600" indent="-228600" fontAlgn="base">
                <a:spcBef>
                  <a:spcPct val="0"/>
                </a:spcBef>
                <a:spcAft>
                  <a:spcPct val="0"/>
                </a:spcAft>
                <a:defRPr kumimoji="1" sz="2000">
                  <a:solidFill>
                    <a:schemeClr val="tx1"/>
                  </a:solidFill>
                  <a:latin typeface="Arial" charset="0"/>
                  <a:ea typeface="宋体" charset="0"/>
                </a:defRPr>
              </a:lvl6pPr>
              <a:lvl7pPr marL="2971800" indent="-228600" fontAlgn="base">
                <a:spcBef>
                  <a:spcPct val="0"/>
                </a:spcBef>
                <a:spcAft>
                  <a:spcPct val="0"/>
                </a:spcAft>
                <a:defRPr kumimoji="1" sz="2000">
                  <a:solidFill>
                    <a:schemeClr val="tx1"/>
                  </a:solidFill>
                  <a:latin typeface="Arial" charset="0"/>
                  <a:ea typeface="宋体" charset="0"/>
                </a:defRPr>
              </a:lvl7pPr>
              <a:lvl8pPr marL="3429000" indent="-228600" fontAlgn="base">
                <a:spcBef>
                  <a:spcPct val="0"/>
                </a:spcBef>
                <a:spcAft>
                  <a:spcPct val="0"/>
                </a:spcAft>
                <a:defRPr kumimoji="1" sz="2000">
                  <a:solidFill>
                    <a:schemeClr val="tx1"/>
                  </a:solidFill>
                  <a:latin typeface="Arial" charset="0"/>
                  <a:ea typeface="宋体" charset="0"/>
                </a:defRPr>
              </a:lvl8pPr>
              <a:lvl9pPr marL="3886200" indent="-228600" fontAlgn="base">
                <a:spcBef>
                  <a:spcPct val="0"/>
                </a:spcBef>
                <a:spcAft>
                  <a:spcPct val="0"/>
                </a:spcAft>
                <a:defRPr kumimoji="1" sz="2000">
                  <a:solidFill>
                    <a:schemeClr val="tx1"/>
                  </a:solidFill>
                  <a:latin typeface="Arial" charset="0"/>
                  <a:ea typeface="宋体" charset="0"/>
                </a:defRPr>
              </a:lvl9pPr>
            </a:lstStyle>
            <a:p>
              <a:pPr eaLnBrk="0" hangingPunct="0"/>
              <a:r>
                <a:rPr kumimoji="0" lang="pt-BR" altLang="zh-CN" sz="1600">
                  <a:solidFill>
                    <a:srgbClr val="0000FF"/>
                  </a:solidFill>
                  <a:latin typeface="Times New Roman" charset="0"/>
                </a:rPr>
                <a:t>Index</a:t>
              </a:r>
            </a:p>
          </p:txBody>
        </p:sp>
        <p:sp>
          <p:nvSpPr>
            <p:cNvPr id="38934" name="Oval 12"/>
            <p:cNvSpPr>
              <a:spLocks noChangeArrowheads="1"/>
            </p:cNvSpPr>
            <p:nvPr/>
          </p:nvSpPr>
          <p:spPr bwMode="auto">
            <a:xfrm>
              <a:off x="10082" y="6958"/>
              <a:ext cx="2272" cy="1562"/>
            </a:xfrm>
            <a:prstGeom prst="ellipse">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38935" name="Line 13"/>
            <p:cNvSpPr>
              <a:spLocks noChangeShapeType="1"/>
            </p:cNvSpPr>
            <p:nvPr/>
          </p:nvSpPr>
          <p:spPr bwMode="auto">
            <a:xfrm flipH="1">
              <a:off x="6106" y="1402"/>
              <a:ext cx="1278"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6990" name="Line 14"/>
            <p:cNvSpPr>
              <a:spLocks noChangeShapeType="1"/>
            </p:cNvSpPr>
            <p:nvPr/>
          </p:nvSpPr>
          <p:spPr bwMode="auto">
            <a:xfrm>
              <a:off x="5153" y="3551"/>
              <a:ext cx="0" cy="1134"/>
            </a:xfrm>
            <a:prstGeom prst="line">
              <a:avLst/>
            </a:prstGeom>
            <a:noFill/>
            <a:ln w="9525">
              <a:solidFill>
                <a:srgbClr val="000000"/>
              </a:solidFill>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6991" name="Line 15"/>
            <p:cNvSpPr>
              <a:spLocks noChangeShapeType="1"/>
            </p:cNvSpPr>
            <p:nvPr/>
          </p:nvSpPr>
          <p:spPr bwMode="auto">
            <a:xfrm>
              <a:off x="10953" y="3551"/>
              <a:ext cx="0" cy="1421"/>
            </a:xfrm>
            <a:prstGeom prst="line">
              <a:avLst/>
            </a:prstGeom>
            <a:noFill/>
            <a:ln w="9525">
              <a:solidFill>
                <a:srgbClr val="000000"/>
              </a:solidFill>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6992" name="Line 16"/>
            <p:cNvSpPr>
              <a:spLocks noChangeShapeType="1"/>
            </p:cNvSpPr>
            <p:nvPr/>
          </p:nvSpPr>
          <p:spPr bwMode="auto">
            <a:xfrm>
              <a:off x="5153" y="5964"/>
              <a:ext cx="0" cy="1279"/>
            </a:xfrm>
            <a:prstGeom prst="line">
              <a:avLst/>
            </a:prstGeom>
            <a:noFill/>
            <a:ln w="9525">
              <a:solidFill>
                <a:srgbClr val="000000"/>
              </a:solidFill>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6993" name="Line 17"/>
            <p:cNvSpPr>
              <a:spLocks noChangeShapeType="1"/>
            </p:cNvSpPr>
            <p:nvPr/>
          </p:nvSpPr>
          <p:spPr bwMode="auto">
            <a:xfrm>
              <a:off x="10953" y="5964"/>
              <a:ext cx="0" cy="996"/>
            </a:xfrm>
            <a:prstGeom prst="line">
              <a:avLst/>
            </a:prstGeom>
            <a:noFill/>
            <a:ln w="9525">
              <a:solidFill>
                <a:srgbClr val="000000"/>
              </a:solidFill>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6994" name="Line 18"/>
            <p:cNvSpPr>
              <a:spLocks noChangeShapeType="1"/>
            </p:cNvSpPr>
            <p:nvPr/>
          </p:nvSpPr>
          <p:spPr bwMode="auto">
            <a:xfrm>
              <a:off x="5153" y="8235"/>
              <a:ext cx="0" cy="1421"/>
            </a:xfrm>
            <a:prstGeom prst="line">
              <a:avLst/>
            </a:prstGeom>
            <a:noFill/>
            <a:ln w="9525">
              <a:solidFill>
                <a:srgbClr val="000000"/>
              </a:solidFill>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6995" name="Line 19"/>
            <p:cNvSpPr>
              <a:spLocks noChangeShapeType="1"/>
            </p:cNvSpPr>
            <p:nvPr/>
          </p:nvSpPr>
          <p:spPr bwMode="auto">
            <a:xfrm flipH="1">
              <a:off x="6391" y="7694"/>
              <a:ext cx="3690" cy="0"/>
            </a:xfrm>
            <a:prstGeom prst="line">
              <a:avLst/>
            </a:prstGeom>
            <a:noFill/>
            <a:ln w="9525">
              <a:solidFill>
                <a:srgbClr val="000000"/>
              </a:solidFill>
              <a:prstDash val="lgDash"/>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6996" name="Line 20"/>
            <p:cNvSpPr>
              <a:spLocks noChangeShapeType="1"/>
            </p:cNvSpPr>
            <p:nvPr/>
          </p:nvSpPr>
          <p:spPr bwMode="auto">
            <a:xfrm flipH="1">
              <a:off x="1364" y="10043"/>
              <a:ext cx="2897" cy="0"/>
            </a:xfrm>
            <a:prstGeom prst="line">
              <a:avLst/>
            </a:prstGeom>
            <a:noFill/>
            <a:ln w="9525">
              <a:solidFill>
                <a:srgbClr val="000000"/>
              </a:solidFill>
              <a:prstDash val="lgDash"/>
              <a:round/>
              <a:headEnd/>
              <a:tailEnd type="non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6997" name="Line 21"/>
            <p:cNvSpPr>
              <a:spLocks noChangeShapeType="1"/>
            </p:cNvSpPr>
            <p:nvPr/>
          </p:nvSpPr>
          <p:spPr bwMode="auto">
            <a:xfrm flipV="1">
              <a:off x="1364" y="835"/>
              <a:ext cx="0" cy="9208"/>
            </a:xfrm>
            <a:prstGeom prst="line">
              <a:avLst/>
            </a:prstGeom>
            <a:noFill/>
            <a:ln w="9525">
              <a:solidFill>
                <a:srgbClr val="000000"/>
              </a:solidFill>
              <a:prstDash val="lgDash"/>
              <a:round/>
              <a:headEnd/>
              <a:tailEnd type="non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6998" name="Line 22"/>
            <p:cNvSpPr>
              <a:spLocks noChangeShapeType="1"/>
            </p:cNvSpPr>
            <p:nvPr/>
          </p:nvSpPr>
          <p:spPr bwMode="auto">
            <a:xfrm>
              <a:off x="1364" y="835"/>
              <a:ext cx="6020" cy="0"/>
            </a:xfrm>
            <a:prstGeom prst="line">
              <a:avLst/>
            </a:prstGeom>
            <a:noFill/>
            <a:ln w="9525">
              <a:solidFill>
                <a:srgbClr val="000000"/>
              </a:solidFill>
              <a:prstDash val="lgDash"/>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6999" name="Line 23"/>
            <p:cNvSpPr>
              <a:spLocks noChangeShapeType="1"/>
            </p:cNvSpPr>
            <p:nvPr/>
          </p:nvSpPr>
          <p:spPr bwMode="auto">
            <a:xfrm flipH="1">
              <a:off x="2803" y="1134"/>
              <a:ext cx="4581" cy="0"/>
            </a:xfrm>
            <a:prstGeom prst="line">
              <a:avLst/>
            </a:prstGeom>
            <a:noFill/>
            <a:ln w="9525">
              <a:solidFill>
                <a:srgbClr val="000000"/>
              </a:solidFill>
              <a:prstDash val="lgDash"/>
              <a:round/>
              <a:headEnd/>
              <a:tailEnd type="non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00" name="Line 24"/>
            <p:cNvSpPr>
              <a:spLocks noChangeShapeType="1"/>
            </p:cNvSpPr>
            <p:nvPr/>
          </p:nvSpPr>
          <p:spPr bwMode="auto">
            <a:xfrm>
              <a:off x="2803" y="5303"/>
              <a:ext cx="1458" cy="0"/>
            </a:xfrm>
            <a:prstGeom prst="line">
              <a:avLst/>
            </a:prstGeom>
            <a:noFill/>
            <a:ln w="9525">
              <a:solidFill>
                <a:srgbClr val="000000"/>
              </a:solidFill>
              <a:prstDash val="lgDash"/>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01" name="Line 25"/>
            <p:cNvSpPr>
              <a:spLocks noChangeShapeType="1"/>
            </p:cNvSpPr>
            <p:nvPr/>
          </p:nvSpPr>
          <p:spPr bwMode="auto">
            <a:xfrm>
              <a:off x="2803" y="1134"/>
              <a:ext cx="0" cy="4169"/>
            </a:xfrm>
            <a:prstGeom prst="line">
              <a:avLst/>
            </a:prstGeom>
            <a:noFill/>
            <a:ln w="9525">
              <a:solidFill>
                <a:srgbClr val="000000"/>
              </a:solidFill>
              <a:prstDash val="lgDash"/>
              <a:round/>
              <a:headEnd/>
              <a:tailEnd type="non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02" name="Line 26"/>
            <p:cNvSpPr>
              <a:spLocks noChangeShapeType="1"/>
            </p:cNvSpPr>
            <p:nvPr/>
          </p:nvSpPr>
          <p:spPr bwMode="auto">
            <a:xfrm>
              <a:off x="6106" y="1402"/>
              <a:ext cx="0" cy="1437"/>
            </a:xfrm>
            <a:prstGeom prst="line">
              <a:avLst/>
            </a:prstGeom>
            <a:noFill/>
            <a:ln w="9525">
              <a:solidFill>
                <a:srgbClr val="000000"/>
              </a:solidFill>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03" name="Text Box 27"/>
            <p:cNvSpPr txBox="1">
              <a:spLocks noChangeArrowheads="1"/>
            </p:cNvSpPr>
            <p:nvPr/>
          </p:nvSpPr>
          <p:spPr bwMode="auto">
            <a:xfrm>
              <a:off x="11929" y="1705"/>
              <a:ext cx="1439" cy="8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type="none" w="lg"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Text</a:t>
              </a:r>
            </a:p>
          </p:txBody>
        </p:sp>
        <p:sp>
          <p:nvSpPr>
            <p:cNvPr id="127004" name="Text Box 28"/>
            <p:cNvSpPr txBox="1">
              <a:spLocks noChangeArrowheads="1"/>
            </p:cNvSpPr>
            <p:nvPr/>
          </p:nvSpPr>
          <p:spPr bwMode="auto">
            <a:xfrm>
              <a:off x="3940" y="6289"/>
              <a:ext cx="1213" cy="6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query</a:t>
              </a:r>
            </a:p>
          </p:txBody>
        </p:sp>
        <p:sp>
          <p:nvSpPr>
            <p:cNvPr id="127005" name="Text Box 29"/>
            <p:cNvSpPr txBox="1">
              <a:spLocks noChangeArrowheads="1"/>
            </p:cNvSpPr>
            <p:nvPr/>
          </p:nvSpPr>
          <p:spPr bwMode="auto">
            <a:xfrm>
              <a:off x="4117" y="1705"/>
              <a:ext cx="1932" cy="84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user need</a:t>
              </a:r>
            </a:p>
          </p:txBody>
        </p:sp>
        <p:sp>
          <p:nvSpPr>
            <p:cNvPr id="127006" name="Text Box 30"/>
            <p:cNvSpPr txBox="1">
              <a:spLocks noChangeArrowheads="1"/>
            </p:cNvSpPr>
            <p:nvPr/>
          </p:nvSpPr>
          <p:spPr bwMode="auto">
            <a:xfrm>
              <a:off x="1762" y="5303"/>
              <a:ext cx="2765" cy="82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user feedback</a:t>
              </a:r>
            </a:p>
          </p:txBody>
        </p:sp>
        <p:sp>
          <p:nvSpPr>
            <p:cNvPr id="127007" name="Text Box 31"/>
            <p:cNvSpPr txBox="1">
              <a:spLocks noChangeArrowheads="1"/>
            </p:cNvSpPr>
            <p:nvPr/>
          </p:nvSpPr>
          <p:spPr bwMode="auto">
            <a:xfrm>
              <a:off x="1629" y="10043"/>
              <a:ext cx="2310" cy="7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ranked docs </a:t>
              </a:r>
            </a:p>
          </p:txBody>
        </p:sp>
        <p:sp>
          <p:nvSpPr>
            <p:cNvPr id="127008" name="Text Box 32"/>
            <p:cNvSpPr txBox="1">
              <a:spLocks noChangeArrowheads="1"/>
            </p:cNvSpPr>
            <p:nvPr/>
          </p:nvSpPr>
          <p:spPr bwMode="auto">
            <a:xfrm>
              <a:off x="2495" y="8519"/>
              <a:ext cx="2657" cy="8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retrieved docs</a:t>
              </a:r>
            </a:p>
          </p:txBody>
        </p:sp>
        <p:sp>
          <p:nvSpPr>
            <p:cNvPr id="127009" name="Text Box 33"/>
            <p:cNvSpPr txBox="1">
              <a:spLocks noChangeArrowheads="1"/>
            </p:cNvSpPr>
            <p:nvPr/>
          </p:nvSpPr>
          <p:spPr bwMode="auto">
            <a:xfrm>
              <a:off x="8603" y="3928"/>
              <a:ext cx="2350" cy="7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logical view</a:t>
              </a:r>
            </a:p>
          </p:txBody>
        </p:sp>
        <p:sp>
          <p:nvSpPr>
            <p:cNvPr id="127010" name="Text Box 34"/>
            <p:cNvSpPr txBox="1">
              <a:spLocks noChangeArrowheads="1"/>
            </p:cNvSpPr>
            <p:nvPr/>
          </p:nvSpPr>
          <p:spPr bwMode="auto">
            <a:xfrm>
              <a:off x="5153" y="3928"/>
              <a:ext cx="2350" cy="7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logical view</a:t>
              </a:r>
            </a:p>
          </p:txBody>
        </p:sp>
        <p:sp>
          <p:nvSpPr>
            <p:cNvPr id="127011" name="Text Box 35"/>
            <p:cNvSpPr txBox="1">
              <a:spLocks noChangeArrowheads="1"/>
            </p:cNvSpPr>
            <p:nvPr/>
          </p:nvSpPr>
          <p:spPr bwMode="auto">
            <a:xfrm>
              <a:off x="8603" y="6125"/>
              <a:ext cx="2567" cy="7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inverted file</a:t>
              </a:r>
            </a:p>
          </p:txBody>
        </p:sp>
        <p:sp>
          <p:nvSpPr>
            <p:cNvPr id="127012" name="Text Box 36"/>
            <p:cNvSpPr txBox="1">
              <a:spLocks noChangeArrowheads="1"/>
            </p:cNvSpPr>
            <p:nvPr/>
          </p:nvSpPr>
          <p:spPr bwMode="auto">
            <a:xfrm>
              <a:off x="13751" y="4807"/>
              <a:ext cx="2576" cy="1157"/>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DB Manager </a:t>
              </a:r>
            </a:p>
            <a:p>
              <a:pPr eaLnBrk="0" hangingPunct="0">
                <a:defRPr/>
              </a:pPr>
              <a:r>
                <a:rPr lang="pt-BR" altLang="zh-CN" sz="1600">
                  <a:solidFill>
                    <a:srgbClr val="0000FF"/>
                  </a:solidFill>
                  <a:latin typeface="Times New Roman" charset="0"/>
                </a:rPr>
                <a:t>Module</a:t>
              </a:r>
            </a:p>
          </p:txBody>
        </p:sp>
        <p:sp>
          <p:nvSpPr>
            <p:cNvPr id="127013" name="Line 37"/>
            <p:cNvSpPr>
              <a:spLocks noChangeShapeType="1"/>
            </p:cNvSpPr>
            <p:nvPr/>
          </p:nvSpPr>
          <p:spPr bwMode="auto">
            <a:xfrm flipH="1">
              <a:off x="12211" y="5303"/>
              <a:ext cx="1535" cy="0"/>
            </a:xfrm>
            <a:prstGeom prst="line">
              <a:avLst/>
            </a:prstGeom>
            <a:noFill/>
            <a:ln w="9525">
              <a:solidFill>
                <a:srgbClr val="000000"/>
              </a:solidFill>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14" name="Text Box 38"/>
            <p:cNvSpPr txBox="1">
              <a:spLocks noChangeArrowheads="1"/>
            </p:cNvSpPr>
            <p:nvPr/>
          </p:nvSpPr>
          <p:spPr bwMode="auto">
            <a:xfrm>
              <a:off x="9181" y="1569"/>
              <a:ext cx="1772" cy="6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endParaRPr lang="pt-BR" altLang="zh-CN" sz="1600">
                <a:solidFill>
                  <a:srgbClr val="0000FF"/>
                </a:solidFill>
                <a:latin typeface="Times New Roman" charset="0"/>
              </a:endParaRPr>
            </a:p>
          </p:txBody>
        </p:sp>
        <p:sp>
          <p:nvSpPr>
            <p:cNvPr id="127015" name="Text Box 39"/>
            <p:cNvSpPr txBox="1">
              <a:spLocks noChangeArrowheads="1"/>
            </p:cNvSpPr>
            <p:nvPr/>
          </p:nvSpPr>
          <p:spPr bwMode="auto">
            <a:xfrm>
              <a:off x="12211" y="3258"/>
              <a:ext cx="1109" cy="6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endParaRPr lang="pt-BR" altLang="zh-CN" sz="1600">
                <a:solidFill>
                  <a:srgbClr val="0000FF"/>
                </a:solidFill>
                <a:latin typeface="Times New Roman" charset="0"/>
              </a:endParaRPr>
            </a:p>
          </p:txBody>
        </p:sp>
        <p:sp>
          <p:nvSpPr>
            <p:cNvPr id="127016" name="Text Box 40"/>
            <p:cNvSpPr txBox="1">
              <a:spLocks noChangeArrowheads="1"/>
            </p:cNvSpPr>
            <p:nvPr/>
          </p:nvSpPr>
          <p:spPr bwMode="auto">
            <a:xfrm>
              <a:off x="6532" y="5822"/>
              <a:ext cx="762" cy="7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endParaRPr lang="pt-BR" altLang="zh-CN" sz="1600">
                <a:solidFill>
                  <a:srgbClr val="0000FF"/>
                </a:solidFill>
                <a:latin typeface="Times New Roman" charset="0"/>
              </a:endParaRPr>
            </a:p>
          </p:txBody>
        </p:sp>
        <p:sp>
          <p:nvSpPr>
            <p:cNvPr id="127017" name="Text Box 41"/>
            <p:cNvSpPr txBox="1">
              <a:spLocks noChangeArrowheads="1"/>
            </p:cNvSpPr>
            <p:nvPr/>
          </p:nvSpPr>
          <p:spPr bwMode="auto">
            <a:xfrm>
              <a:off x="12211" y="5822"/>
              <a:ext cx="759" cy="7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endParaRPr lang="pt-BR" altLang="zh-CN" sz="1600">
                <a:solidFill>
                  <a:srgbClr val="0000FF"/>
                </a:solidFill>
                <a:latin typeface="Times New Roman" charset="0"/>
              </a:endParaRPr>
            </a:p>
          </p:txBody>
        </p:sp>
        <p:sp>
          <p:nvSpPr>
            <p:cNvPr id="127018" name="Text Box 42"/>
            <p:cNvSpPr txBox="1">
              <a:spLocks noChangeArrowheads="1"/>
            </p:cNvSpPr>
            <p:nvPr/>
          </p:nvSpPr>
          <p:spPr bwMode="auto">
            <a:xfrm>
              <a:off x="6247" y="10268"/>
              <a:ext cx="767" cy="9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endParaRPr lang="zh-CN" altLang="pt-BR" sz="1600">
                <a:solidFill>
                  <a:srgbClr val="0000FF"/>
                </a:solidFill>
                <a:latin typeface="Times New Roman" charset="0"/>
              </a:endParaRPr>
            </a:p>
          </p:txBody>
        </p:sp>
        <p:sp>
          <p:nvSpPr>
            <p:cNvPr id="127019" name="Text Box 43"/>
            <p:cNvSpPr txBox="1">
              <a:spLocks noChangeArrowheads="1"/>
            </p:cNvSpPr>
            <p:nvPr/>
          </p:nvSpPr>
          <p:spPr bwMode="auto">
            <a:xfrm>
              <a:off x="6391" y="7971"/>
              <a:ext cx="756" cy="7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endParaRPr lang="pt-BR" altLang="zh-CN" sz="1600">
                <a:solidFill>
                  <a:srgbClr val="0000FF"/>
                </a:solidFill>
                <a:latin typeface="Times New Roman" charset="0"/>
              </a:endParaRPr>
            </a:p>
          </p:txBody>
        </p:sp>
        <p:sp>
          <p:nvSpPr>
            <p:cNvPr id="127020" name="AutoShape 44"/>
            <p:cNvSpPr>
              <a:spLocks noChangeArrowheads="1"/>
            </p:cNvSpPr>
            <p:nvPr/>
          </p:nvSpPr>
          <p:spPr bwMode="auto">
            <a:xfrm>
              <a:off x="13969" y="7820"/>
              <a:ext cx="2358" cy="2687"/>
            </a:xfrm>
            <a:prstGeom prst="can">
              <a:avLst>
                <a:gd name="adj" fmla="val 30109"/>
              </a:avLst>
            </a:prstGeom>
            <a:noFill/>
            <a:ln w="9525">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21" name="Text Box 45"/>
            <p:cNvSpPr txBox="1">
              <a:spLocks noChangeArrowheads="1"/>
            </p:cNvSpPr>
            <p:nvPr/>
          </p:nvSpPr>
          <p:spPr bwMode="auto">
            <a:xfrm>
              <a:off x="14279" y="8876"/>
              <a:ext cx="1817" cy="116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Text </a:t>
              </a:r>
            </a:p>
            <a:p>
              <a:pPr eaLnBrk="0" hangingPunct="0">
                <a:defRPr/>
              </a:pPr>
              <a:r>
                <a:rPr lang="pt-BR" altLang="zh-CN" sz="1600">
                  <a:solidFill>
                    <a:srgbClr val="0000FF"/>
                  </a:solidFill>
                  <a:latin typeface="Times New Roman" charset="0"/>
                </a:rPr>
                <a:t>Database</a:t>
              </a:r>
            </a:p>
          </p:txBody>
        </p:sp>
        <p:sp>
          <p:nvSpPr>
            <p:cNvPr id="127022" name="Line 46"/>
            <p:cNvSpPr>
              <a:spLocks noChangeShapeType="1"/>
            </p:cNvSpPr>
            <p:nvPr/>
          </p:nvSpPr>
          <p:spPr bwMode="auto">
            <a:xfrm flipV="1">
              <a:off x="15120" y="5964"/>
              <a:ext cx="0" cy="1856"/>
            </a:xfrm>
            <a:prstGeom prst="line">
              <a:avLst/>
            </a:prstGeom>
            <a:noFill/>
            <a:ln w="9525">
              <a:solidFill>
                <a:srgbClr val="000000"/>
              </a:solidFill>
              <a:round/>
              <a:headEnd type="triangle" w="lg" len="me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23" name="Line 47"/>
            <p:cNvSpPr>
              <a:spLocks noChangeShapeType="1"/>
            </p:cNvSpPr>
            <p:nvPr/>
          </p:nvSpPr>
          <p:spPr bwMode="auto">
            <a:xfrm>
              <a:off x="10953" y="1705"/>
              <a:ext cx="0" cy="1134"/>
            </a:xfrm>
            <a:prstGeom prst="line">
              <a:avLst/>
            </a:prstGeom>
            <a:noFill/>
            <a:ln w="9525">
              <a:solidFill>
                <a:srgbClr val="000000"/>
              </a:solidFill>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24" name="Line 48"/>
            <p:cNvSpPr>
              <a:spLocks noChangeShapeType="1"/>
            </p:cNvSpPr>
            <p:nvPr/>
          </p:nvSpPr>
          <p:spPr bwMode="auto">
            <a:xfrm>
              <a:off x="15120" y="1134"/>
              <a:ext cx="0" cy="3673"/>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25" name="Line 49"/>
            <p:cNvSpPr>
              <a:spLocks noChangeShapeType="1"/>
            </p:cNvSpPr>
            <p:nvPr/>
          </p:nvSpPr>
          <p:spPr bwMode="auto">
            <a:xfrm flipH="1">
              <a:off x="9229" y="1134"/>
              <a:ext cx="5890" cy="0"/>
            </a:xfrm>
            <a:prstGeom prst="line">
              <a:avLst/>
            </a:prstGeom>
            <a:noFill/>
            <a:ln w="9525">
              <a:solidFill>
                <a:srgbClr val="000000"/>
              </a:solidFill>
              <a:round/>
              <a:headEnd/>
              <a:tailEnd type="triangle" w="lg"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26" name="Line 50"/>
            <p:cNvSpPr>
              <a:spLocks noChangeShapeType="1"/>
            </p:cNvSpPr>
            <p:nvPr/>
          </p:nvSpPr>
          <p:spPr bwMode="auto">
            <a:xfrm>
              <a:off x="10953" y="1705"/>
              <a:ext cx="332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27" name="Line 51"/>
            <p:cNvSpPr>
              <a:spLocks noChangeShapeType="1"/>
            </p:cNvSpPr>
            <p:nvPr/>
          </p:nvSpPr>
          <p:spPr bwMode="auto">
            <a:xfrm>
              <a:off x="14279" y="1705"/>
              <a:ext cx="0" cy="3103"/>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zh-CN" altLang="en-US"/>
            </a:p>
          </p:txBody>
        </p:sp>
        <p:sp>
          <p:nvSpPr>
            <p:cNvPr id="127028" name="Text Box 52"/>
            <p:cNvSpPr txBox="1">
              <a:spLocks noChangeArrowheads="1"/>
            </p:cNvSpPr>
            <p:nvPr/>
          </p:nvSpPr>
          <p:spPr bwMode="auto">
            <a:xfrm>
              <a:off x="11531" y="300"/>
              <a:ext cx="1439" cy="8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type="none" w="lg"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eaLnBrk="0" hangingPunct="0">
                <a:defRPr/>
              </a:pPr>
              <a:r>
                <a:rPr lang="pt-BR" altLang="zh-CN" sz="1600">
                  <a:solidFill>
                    <a:srgbClr val="0000FF"/>
                  </a:solidFill>
                  <a:latin typeface="Times New Roman" charset="0"/>
                </a:rPr>
                <a:t>Text</a:t>
              </a:r>
            </a:p>
          </p:txBody>
        </p:sp>
      </p:grpSp>
      <p:sp>
        <p:nvSpPr>
          <p:cNvPr id="127029" name="Freeform 53"/>
          <p:cNvSpPr>
            <a:spLocks/>
          </p:cNvSpPr>
          <p:nvPr/>
        </p:nvSpPr>
        <p:spPr bwMode="auto">
          <a:xfrm>
            <a:off x="3132138" y="1844675"/>
            <a:ext cx="576262" cy="576263"/>
          </a:xfrm>
          <a:custGeom>
            <a:avLst/>
            <a:gdLst>
              <a:gd name="T0" fmla="*/ 363 w 363"/>
              <a:gd name="T1" fmla="*/ 0 h 363"/>
              <a:gd name="T2" fmla="*/ 0 w 363"/>
              <a:gd name="T3" fmla="*/ 0 h 363"/>
              <a:gd name="T4" fmla="*/ 0 w 363"/>
              <a:gd name="T5" fmla="*/ 363 h 363"/>
            </a:gdLst>
            <a:ahLst/>
            <a:cxnLst>
              <a:cxn ang="0">
                <a:pos x="T0" y="T1"/>
              </a:cxn>
              <a:cxn ang="0">
                <a:pos x="T2" y="T3"/>
              </a:cxn>
              <a:cxn ang="0">
                <a:pos x="T4" y="T5"/>
              </a:cxn>
            </a:cxnLst>
            <a:rect l="0" t="0" r="r" b="b"/>
            <a:pathLst>
              <a:path w="363" h="363">
                <a:moveTo>
                  <a:pt x="363" y="0"/>
                </a:moveTo>
                <a:lnTo>
                  <a:pt x="0" y="0"/>
                </a:lnTo>
                <a:lnTo>
                  <a:pt x="0" y="363"/>
                </a:ln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27030" name="Line 54"/>
          <p:cNvSpPr>
            <a:spLocks noChangeShapeType="1"/>
          </p:cNvSpPr>
          <p:nvPr/>
        </p:nvSpPr>
        <p:spPr bwMode="auto">
          <a:xfrm>
            <a:off x="2627313" y="2852738"/>
            <a:ext cx="0" cy="5048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27031" name="Freeform 55"/>
          <p:cNvSpPr>
            <a:spLocks/>
          </p:cNvSpPr>
          <p:nvPr/>
        </p:nvSpPr>
        <p:spPr bwMode="auto">
          <a:xfrm>
            <a:off x="1258888" y="1700213"/>
            <a:ext cx="2449512" cy="1873250"/>
          </a:xfrm>
          <a:custGeom>
            <a:avLst/>
            <a:gdLst>
              <a:gd name="T0" fmla="*/ 1543 w 1543"/>
              <a:gd name="T1" fmla="*/ 0 h 1180"/>
              <a:gd name="T2" fmla="*/ 0 w 1543"/>
              <a:gd name="T3" fmla="*/ 0 h 1180"/>
              <a:gd name="T4" fmla="*/ 0 w 1543"/>
              <a:gd name="T5" fmla="*/ 1180 h 1180"/>
              <a:gd name="T6" fmla="*/ 454 w 1543"/>
              <a:gd name="T7" fmla="*/ 1180 h 1180"/>
            </a:gdLst>
            <a:ahLst/>
            <a:cxnLst>
              <a:cxn ang="0">
                <a:pos x="T0" y="T1"/>
              </a:cxn>
              <a:cxn ang="0">
                <a:pos x="T2" y="T3"/>
              </a:cxn>
              <a:cxn ang="0">
                <a:pos x="T4" y="T5"/>
              </a:cxn>
              <a:cxn ang="0">
                <a:pos x="T6" y="T7"/>
              </a:cxn>
            </a:cxnLst>
            <a:rect l="0" t="0" r="r" b="b"/>
            <a:pathLst>
              <a:path w="1543" h="1180">
                <a:moveTo>
                  <a:pt x="1543" y="0"/>
                </a:moveTo>
                <a:lnTo>
                  <a:pt x="0" y="0"/>
                </a:lnTo>
                <a:lnTo>
                  <a:pt x="0" y="1180"/>
                </a:lnTo>
                <a:lnTo>
                  <a:pt x="454" y="1180"/>
                </a:lnTo>
              </a:path>
            </a:pathLst>
          </a:custGeom>
          <a:noFill/>
          <a:ln w="38100" cmpd="sng">
            <a:solidFill>
              <a:srgbClr val="FF3300"/>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27032" name="Line 56"/>
          <p:cNvSpPr>
            <a:spLocks noChangeShapeType="1"/>
          </p:cNvSpPr>
          <p:nvPr/>
        </p:nvSpPr>
        <p:spPr bwMode="auto">
          <a:xfrm>
            <a:off x="2627313" y="4005263"/>
            <a:ext cx="0" cy="576262"/>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27033" name="Line 57"/>
          <p:cNvSpPr>
            <a:spLocks noChangeShapeType="1"/>
          </p:cNvSpPr>
          <p:nvPr/>
        </p:nvSpPr>
        <p:spPr bwMode="auto">
          <a:xfrm>
            <a:off x="5219700" y="4941888"/>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27034" name="Line 58"/>
          <p:cNvSpPr>
            <a:spLocks noChangeShapeType="1"/>
          </p:cNvSpPr>
          <p:nvPr/>
        </p:nvSpPr>
        <p:spPr bwMode="auto">
          <a:xfrm flipH="1">
            <a:off x="3276600" y="4941888"/>
            <a:ext cx="194310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27035" name="Line 59"/>
          <p:cNvSpPr>
            <a:spLocks noChangeShapeType="1"/>
          </p:cNvSpPr>
          <p:nvPr/>
        </p:nvSpPr>
        <p:spPr bwMode="auto">
          <a:xfrm>
            <a:off x="2627313" y="5157788"/>
            <a:ext cx="0" cy="6477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27036" name="Freeform 60"/>
          <p:cNvSpPr>
            <a:spLocks/>
          </p:cNvSpPr>
          <p:nvPr/>
        </p:nvSpPr>
        <p:spPr bwMode="auto">
          <a:xfrm>
            <a:off x="395288" y="1484313"/>
            <a:ext cx="3313112" cy="4465637"/>
          </a:xfrm>
          <a:custGeom>
            <a:avLst/>
            <a:gdLst>
              <a:gd name="T0" fmla="*/ 953 w 2087"/>
              <a:gd name="T1" fmla="*/ 2813 h 2813"/>
              <a:gd name="T2" fmla="*/ 0 w 2087"/>
              <a:gd name="T3" fmla="*/ 2813 h 2813"/>
              <a:gd name="T4" fmla="*/ 0 w 2087"/>
              <a:gd name="T5" fmla="*/ 0 h 2813"/>
              <a:gd name="T6" fmla="*/ 2087 w 2087"/>
              <a:gd name="T7" fmla="*/ 0 h 2813"/>
            </a:gdLst>
            <a:ahLst/>
            <a:cxnLst>
              <a:cxn ang="0">
                <a:pos x="T0" y="T1"/>
              </a:cxn>
              <a:cxn ang="0">
                <a:pos x="T2" y="T3"/>
              </a:cxn>
              <a:cxn ang="0">
                <a:pos x="T4" y="T5"/>
              </a:cxn>
              <a:cxn ang="0">
                <a:pos x="T6" y="T7"/>
              </a:cxn>
            </a:cxnLst>
            <a:rect l="0" t="0" r="r" b="b"/>
            <a:pathLst>
              <a:path w="2087" h="2813">
                <a:moveTo>
                  <a:pt x="953" y="2813"/>
                </a:moveTo>
                <a:lnTo>
                  <a:pt x="0" y="2813"/>
                </a:lnTo>
                <a:lnTo>
                  <a:pt x="0" y="0"/>
                </a:lnTo>
                <a:lnTo>
                  <a:pt x="2087" y="0"/>
                </a:lnTo>
              </a:path>
            </a:pathLst>
          </a:custGeom>
          <a:noFill/>
          <a:ln w="38100" cmpd="sng">
            <a:solidFill>
              <a:srgbClr val="FF3300"/>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27037" name="Freeform 61"/>
          <p:cNvSpPr>
            <a:spLocks/>
          </p:cNvSpPr>
          <p:nvPr/>
        </p:nvSpPr>
        <p:spPr bwMode="auto">
          <a:xfrm>
            <a:off x="5003800" y="1773238"/>
            <a:ext cx="3960813" cy="2735262"/>
          </a:xfrm>
          <a:custGeom>
            <a:avLst/>
            <a:gdLst>
              <a:gd name="T0" fmla="*/ 0 w 2495"/>
              <a:gd name="T1" fmla="*/ 1497 h 1723"/>
              <a:gd name="T2" fmla="*/ 0 w 2495"/>
              <a:gd name="T3" fmla="*/ 0 h 1723"/>
              <a:gd name="T4" fmla="*/ 2495 w 2495"/>
              <a:gd name="T5" fmla="*/ 0 h 1723"/>
              <a:gd name="T6" fmla="*/ 2495 w 2495"/>
              <a:gd name="T7" fmla="*/ 1723 h 1723"/>
              <a:gd name="T8" fmla="*/ 0 w 2495"/>
              <a:gd name="T9" fmla="*/ 1723 h 1723"/>
              <a:gd name="T10" fmla="*/ 0 w 2495"/>
              <a:gd name="T11" fmla="*/ 1406 h 1723"/>
            </a:gdLst>
            <a:ahLst/>
            <a:cxnLst>
              <a:cxn ang="0">
                <a:pos x="T0" y="T1"/>
              </a:cxn>
              <a:cxn ang="0">
                <a:pos x="T2" y="T3"/>
              </a:cxn>
              <a:cxn ang="0">
                <a:pos x="T4" y="T5"/>
              </a:cxn>
              <a:cxn ang="0">
                <a:pos x="T6" y="T7"/>
              </a:cxn>
              <a:cxn ang="0">
                <a:pos x="T8" y="T9"/>
              </a:cxn>
              <a:cxn ang="0">
                <a:pos x="T10" y="T11"/>
              </a:cxn>
            </a:cxnLst>
            <a:rect l="0" t="0" r="r" b="b"/>
            <a:pathLst>
              <a:path w="2495" h="1723">
                <a:moveTo>
                  <a:pt x="0" y="1497"/>
                </a:moveTo>
                <a:lnTo>
                  <a:pt x="0" y="0"/>
                </a:lnTo>
                <a:lnTo>
                  <a:pt x="2495" y="0"/>
                </a:lnTo>
                <a:lnTo>
                  <a:pt x="2495" y="1723"/>
                </a:lnTo>
                <a:lnTo>
                  <a:pt x="0" y="1723"/>
                </a:lnTo>
                <a:lnTo>
                  <a:pt x="0" y="1406"/>
                </a:lnTo>
              </a:path>
            </a:pathLst>
          </a:custGeom>
          <a:noFill/>
          <a:ln w="38100" cmpd="sng">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27038" name="AutoShape 62"/>
          <p:cNvSpPr>
            <a:spLocks noChangeArrowheads="1"/>
          </p:cNvSpPr>
          <p:nvPr/>
        </p:nvSpPr>
        <p:spPr bwMode="auto">
          <a:xfrm>
            <a:off x="7200900" y="1989138"/>
            <a:ext cx="1943100" cy="969962"/>
          </a:xfrm>
          <a:prstGeom prst="wedgeRoundRectCallout">
            <a:avLst>
              <a:gd name="adj1" fmla="val -47060"/>
              <a:gd name="adj2" fmla="val 62602"/>
              <a:gd name="adj3" fmla="val 16667"/>
            </a:avLst>
          </a:prstGeom>
          <a:solidFill>
            <a:schemeClr val="accent1">
              <a:alpha val="50999"/>
            </a:schemeClr>
          </a:solidFill>
          <a:ln w="9525">
            <a:solidFill>
              <a:srgbClr val="6666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r>
              <a:rPr lang="en-US" altLang="zh-CN">
                <a:solidFill>
                  <a:schemeClr val="hlink"/>
                </a:solidFill>
              </a:rPr>
              <a:t>Offline Processing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27029"/>
                                        </p:tgtEl>
                                        <p:attrNameLst>
                                          <p:attrName>style.visibility</p:attrName>
                                        </p:attrNameLst>
                                      </p:cBhvr>
                                      <p:to>
                                        <p:strVal val="visible"/>
                                      </p:to>
                                    </p:set>
                                    <p:animEffect transition="in" filter="wipe(up)">
                                      <p:cBhvr>
                                        <p:cTn id="7" dur="500"/>
                                        <p:tgtEl>
                                          <p:spTgt spid="1270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27030"/>
                                        </p:tgtEl>
                                        <p:attrNameLst>
                                          <p:attrName>style.visibility</p:attrName>
                                        </p:attrNameLst>
                                      </p:cBhvr>
                                      <p:to>
                                        <p:strVal val="visible"/>
                                      </p:to>
                                    </p:set>
                                    <p:animEffect transition="in" filter="wipe(up)">
                                      <p:cBhvr>
                                        <p:cTn id="12" dur="500"/>
                                        <p:tgtEl>
                                          <p:spTgt spid="1270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27031"/>
                                        </p:tgtEl>
                                        <p:attrNameLst>
                                          <p:attrName>style.visibility</p:attrName>
                                        </p:attrNameLst>
                                      </p:cBhvr>
                                      <p:to>
                                        <p:strVal val="visible"/>
                                      </p:to>
                                    </p:set>
                                    <p:animEffect transition="in" filter="wipe(up)">
                                      <p:cBhvr>
                                        <p:cTn id="17" dur="500"/>
                                        <p:tgtEl>
                                          <p:spTgt spid="1270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27032"/>
                                        </p:tgtEl>
                                        <p:attrNameLst>
                                          <p:attrName>style.visibility</p:attrName>
                                        </p:attrNameLst>
                                      </p:cBhvr>
                                      <p:to>
                                        <p:strVal val="visible"/>
                                      </p:to>
                                    </p:set>
                                    <p:animEffect transition="in" filter="wipe(up)">
                                      <p:cBhvr>
                                        <p:cTn id="22" dur="500"/>
                                        <p:tgtEl>
                                          <p:spTgt spid="127032"/>
                                        </p:tgtEl>
                                      </p:cBhvr>
                                    </p:animEffect>
                                  </p:childTnLst>
                                </p:cTn>
                              </p:par>
                              <p:par>
                                <p:cTn id="23" presetID="22" presetClass="entr" presetSubtype="1" fill="hold" nodeType="withEffect">
                                  <p:stCondLst>
                                    <p:cond delay="0"/>
                                  </p:stCondLst>
                                  <p:childTnLst>
                                    <p:set>
                                      <p:cBhvr>
                                        <p:cTn id="24" dur="1" fill="hold">
                                          <p:stCondLst>
                                            <p:cond delay="0"/>
                                          </p:stCondLst>
                                        </p:cTn>
                                        <p:tgtEl>
                                          <p:spTgt spid="127034"/>
                                        </p:tgtEl>
                                        <p:attrNameLst>
                                          <p:attrName>style.visibility</p:attrName>
                                        </p:attrNameLst>
                                      </p:cBhvr>
                                      <p:to>
                                        <p:strVal val="visible"/>
                                      </p:to>
                                    </p:set>
                                    <p:animEffect transition="in" filter="wipe(up)">
                                      <p:cBhvr>
                                        <p:cTn id="25" dur="500"/>
                                        <p:tgtEl>
                                          <p:spTgt spid="12703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127035"/>
                                        </p:tgtEl>
                                        <p:attrNameLst>
                                          <p:attrName>style.visibility</p:attrName>
                                        </p:attrNameLst>
                                      </p:cBhvr>
                                      <p:to>
                                        <p:strVal val="visible"/>
                                      </p:to>
                                    </p:set>
                                    <p:animEffect transition="in" filter="wipe(up)">
                                      <p:cBhvr>
                                        <p:cTn id="30" dur="500"/>
                                        <p:tgtEl>
                                          <p:spTgt spid="12703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127036"/>
                                        </p:tgtEl>
                                        <p:attrNameLst>
                                          <p:attrName>style.visibility</p:attrName>
                                        </p:attrNameLst>
                                      </p:cBhvr>
                                      <p:to>
                                        <p:strVal val="visible"/>
                                      </p:to>
                                    </p:set>
                                    <p:animEffect transition="in" filter="wipe(down)">
                                      <p:cBhvr>
                                        <p:cTn id="35" dur="500"/>
                                        <p:tgtEl>
                                          <p:spTgt spid="12703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127037"/>
                                        </p:tgtEl>
                                        <p:attrNameLst>
                                          <p:attrName>style.visibility</p:attrName>
                                        </p:attrNameLst>
                                      </p:cBhvr>
                                      <p:to>
                                        <p:strVal val="visible"/>
                                      </p:to>
                                    </p:set>
                                    <p:animEffect transition="in" filter="wipe(up)">
                                      <p:cBhvr>
                                        <p:cTn id="40" dur="500"/>
                                        <p:tgtEl>
                                          <p:spTgt spid="12703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27038"/>
                                        </p:tgtEl>
                                        <p:attrNameLst>
                                          <p:attrName>style.visibility</p:attrName>
                                        </p:attrNameLst>
                                      </p:cBhvr>
                                      <p:to>
                                        <p:strVal val="visible"/>
                                      </p:to>
                                    </p:set>
                                    <p:animEffect transition="in" filter="blinds(horizontal)">
                                      <p:cBhvr>
                                        <p:cTn id="45" dur="500"/>
                                        <p:tgtEl>
                                          <p:spTgt spid="127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p:cNvSpPr>
            <a:spLocks noGrp="1"/>
          </p:cNvSpPr>
          <p:nvPr>
            <p:ph type="ftr" sz="quarter" idx="10"/>
          </p:nvPr>
        </p:nvSpPr>
        <p:spPr/>
        <p:txBody>
          <a:bodyPr/>
          <a:lstStyle/>
          <a:p>
            <a:pPr>
              <a:defRPr/>
            </a:pPr>
            <a:r>
              <a:rPr lang="en-US" altLang="zh-CN"/>
              <a:t>Lecture 1 Introduction</a:t>
            </a:r>
          </a:p>
        </p:txBody>
      </p:sp>
      <p:sp>
        <p:nvSpPr>
          <p:cNvPr id="8" name="幻灯片编号占位符 4"/>
          <p:cNvSpPr>
            <a:spLocks noGrp="1"/>
          </p:cNvSpPr>
          <p:nvPr>
            <p:ph type="sldNum" sz="quarter" idx="11"/>
          </p:nvPr>
        </p:nvSpPr>
        <p:spPr/>
        <p:txBody>
          <a:bodyPr/>
          <a:lstStyle/>
          <a:p>
            <a:pPr>
              <a:defRPr/>
            </a:pPr>
            <a:fld id="{34A3F7CC-288F-2343-A37F-F5A96D178086}" type="slidenum">
              <a:rPr lang="en-US" altLang="zh-CN"/>
              <a:pPr>
                <a:defRPr/>
              </a:pPr>
              <a:t>2</a:t>
            </a:fld>
            <a:endParaRPr lang="en-US" altLang="zh-CN"/>
          </a:p>
        </p:txBody>
      </p:sp>
      <p:sp>
        <p:nvSpPr>
          <p:cNvPr id="143362" name="Rectangle 2"/>
          <p:cNvSpPr>
            <a:spLocks noGrp="1" noChangeArrowheads="1"/>
          </p:cNvSpPr>
          <p:nvPr>
            <p:ph type="body" idx="1"/>
          </p:nvPr>
        </p:nvSpPr>
        <p:spPr>
          <a:xfrm>
            <a:off x="457200" y="1600200"/>
            <a:ext cx="8218488" cy="2189163"/>
          </a:xfrm>
        </p:spPr>
        <p:txBody>
          <a:bodyPr/>
          <a:lstStyle/>
          <a:p>
            <a:pPr>
              <a:lnSpc>
                <a:spcPct val="80000"/>
              </a:lnSpc>
              <a:buFontTx/>
              <a:buNone/>
              <a:defRPr/>
            </a:pPr>
            <a:r>
              <a:rPr kumimoji="0" lang="zh-CN" altLang="en-US" sz="2400" b="1">
                <a:solidFill>
                  <a:srgbClr val="CC0000"/>
                </a:solidFill>
                <a:latin typeface="华文仿宋" charset="0"/>
                <a:ea typeface="华文仿宋" charset="0"/>
                <a:cs typeface="华文仿宋" charset="0"/>
              </a:rPr>
              <a:t>“</a:t>
            </a:r>
            <a:r>
              <a:rPr kumimoji="0" lang="en-US" altLang="zh-CN" sz="2400" b="1">
                <a:solidFill>
                  <a:srgbClr val="CC0000"/>
                </a:solidFill>
                <a:latin typeface="华文仿宋" charset="0"/>
                <a:ea typeface="华文仿宋" charset="0"/>
                <a:cs typeface="华文仿宋" charset="0"/>
              </a:rPr>
              <a:t>I believe there are reasons to think a Grand Theory of IR to be an unattainable goal - such a theory would have to encompass so many different aspects of retrieval, having to do for example with human cognition and behavior and the structure of knowledge, as well as with the statistical concepts that inform the probabilistic approach.</a:t>
            </a:r>
            <a:r>
              <a:rPr kumimoji="0" lang="zh-CN" altLang="en-US" sz="2400" b="1">
                <a:solidFill>
                  <a:srgbClr val="CC0000"/>
                </a:solidFill>
                <a:latin typeface="华文仿宋" charset="0"/>
                <a:ea typeface="华文仿宋" charset="0"/>
                <a:cs typeface="华文仿宋" charset="0"/>
              </a:rPr>
              <a:t>”</a:t>
            </a:r>
            <a:endParaRPr kumimoji="0" lang="en-US" altLang="zh-CN" sz="2400" b="1">
              <a:solidFill>
                <a:srgbClr val="CC0000"/>
              </a:solidFill>
              <a:latin typeface="华文仿宋" charset="0"/>
              <a:ea typeface="华文仿宋" charset="0"/>
              <a:cs typeface="华文仿宋" charset="0"/>
            </a:endParaRPr>
          </a:p>
          <a:p>
            <a:pPr>
              <a:lnSpc>
                <a:spcPct val="80000"/>
              </a:lnSpc>
              <a:defRPr/>
            </a:pPr>
            <a:endParaRPr kumimoji="0" lang="zh-CN" altLang="en-US" sz="2400" b="1">
              <a:solidFill>
                <a:srgbClr val="CC0000"/>
              </a:solidFill>
              <a:latin typeface="华文仿宋" charset="0"/>
              <a:ea typeface="华文仿宋" charset="0"/>
              <a:cs typeface="华文仿宋" charset="0"/>
            </a:endParaRPr>
          </a:p>
        </p:txBody>
      </p:sp>
      <p:grpSp>
        <p:nvGrpSpPr>
          <p:cNvPr id="16388" name="Group 3"/>
          <p:cNvGrpSpPr>
            <a:grpSpLocks/>
          </p:cNvGrpSpPr>
          <p:nvPr/>
        </p:nvGrpSpPr>
        <p:grpSpPr bwMode="auto">
          <a:xfrm>
            <a:off x="4427538" y="5013325"/>
            <a:ext cx="4321175" cy="900113"/>
            <a:chOff x="2699" y="2523"/>
            <a:chExt cx="2722" cy="567"/>
          </a:xfrm>
        </p:grpSpPr>
        <p:sp>
          <p:nvSpPr>
            <p:cNvPr id="143364" name="Rectangle 4"/>
            <p:cNvSpPr>
              <a:spLocks noChangeArrowheads="1"/>
            </p:cNvSpPr>
            <p:nvPr/>
          </p:nvSpPr>
          <p:spPr bwMode="auto">
            <a:xfrm>
              <a:off x="2699" y="2523"/>
              <a:ext cx="1905"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altLang="zh-CN" b="1">
                  <a:solidFill>
                    <a:srgbClr val="CC0000"/>
                  </a:solidFill>
                  <a:latin typeface="ITC Zapf Chancery" charset="0"/>
                </a:rPr>
                <a:t>--Stephen</a:t>
              </a:r>
              <a:r>
                <a:rPr lang="en-US" altLang="zh-CN"/>
                <a:t> </a:t>
              </a:r>
              <a:r>
                <a:rPr lang="en-US" altLang="zh-CN" b="1">
                  <a:solidFill>
                    <a:srgbClr val="CC0000"/>
                  </a:solidFill>
                  <a:latin typeface="ITC Zapf Chancery" charset="0"/>
                </a:rPr>
                <a:t>Robertson</a:t>
              </a:r>
            </a:p>
          </p:txBody>
        </p:sp>
        <p:sp>
          <p:nvSpPr>
            <p:cNvPr id="143365" name="Rectangle 5"/>
            <p:cNvSpPr>
              <a:spLocks noChangeArrowheads="1"/>
            </p:cNvSpPr>
            <p:nvPr/>
          </p:nvSpPr>
          <p:spPr bwMode="auto">
            <a:xfrm>
              <a:off x="2835" y="2840"/>
              <a:ext cx="2586"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altLang="zh-CN" b="1" dirty="0">
                  <a:solidFill>
                    <a:srgbClr val="CC0000"/>
                  </a:solidFill>
                  <a:latin typeface="ITC Zapf Chancery" charset="0"/>
                </a:rPr>
                <a:t>on 2000</a:t>
              </a:r>
              <a:r>
                <a:rPr lang="zh-CN" altLang="en-US" b="1" dirty="0">
                  <a:solidFill>
                    <a:srgbClr val="CC0000"/>
                  </a:solidFill>
                  <a:latin typeface="ITC Zapf Chancery" charset="0"/>
                </a:rPr>
                <a:t>’</a:t>
              </a:r>
              <a:r>
                <a:rPr lang="en-US" altLang="zh-CN" b="1" dirty="0">
                  <a:solidFill>
                    <a:srgbClr val="CC0000"/>
                  </a:solidFill>
                  <a:latin typeface="ITC Zapf Chancery" charset="0"/>
                </a:rPr>
                <a:t>s Salton Award lecture  </a:t>
              </a:r>
            </a:p>
          </p:txBody>
        </p:sp>
      </p:grpSp>
      <p:sp>
        <p:nvSpPr>
          <p:cNvPr id="143366" name="Rectangle 6"/>
          <p:cNvSpPr>
            <a:spLocks noChangeArrowheads="1"/>
          </p:cNvSpPr>
          <p:nvPr/>
        </p:nvSpPr>
        <p:spPr bwMode="auto">
          <a:xfrm>
            <a:off x="684213" y="3573463"/>
            <a:ext cx="7993062" cy="1008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spcBef>
                <a:spcPct val="20000"/>
              </a:spcBef>
              <a:defRPr/>
            </a:pPr>
            <a:r>
              <a:rPr lang="zh-CN" altLang="en-US" b="1" dirty="0">
                <a:solidFill>
                  <a:srgbClr val="CC0000"/>
                </a:solidFill>
                <a:latin typeface="ITC Zapf Chancery" charset="0"/>
              </a:rPr>
              <a:t>有足够的理由使我相信去考虑（建立）大统一的信息检索理论是一个难以企及的目标</a:t>
            </a:r>
            <a:r>
              <a:rPr lang="en-US" altLang="zh-CN" b="1" dirty="0">
                <a:solidFill>
                  <a:srgbClr val="CC0000"/>
                </a:solidFill>
                <a:latin typeface="ITC Zapf Chancery" charset="0"/>
              </a:rPr>
              <a:t>—</a:t>
            </a:r>
            <a:r>
              <a:rPr lang="zh-CN" altLang="en-US" b="1" dirty="0">
                <a:solidFill>
                  <a:srgbClr val="CC0000"/>
                </a:solidFill>
                <a:latin typeface="ITC Zapf Chancery" charset="0"/>
              </a:rPr>
              <a:t>这样的理论需要囊括信息检索的各个不同方面，比如需要包括人类认知学、行为学、知识结构，以及用在概率方法中的统计学概念等等。</a:t>
            </a:r>
            <a:endParaRPr lang="en-US" altLang="zh-CN" b="1" dirty="0">
              <a:solidFill>
                <a:srgbClr val="CC0000"/>
              </a:solidFill>
              <a:latin typeface="ITC Zapf Chancery" charset="0"/>
            </a:endParaRPr>
          </a:p>
          <a:p>
            <a:pPr marL="342900" indent="-342900">
              <a:lnSpc>
                <a:spcPct val="80000"/>
              </a:lnSpc>
              <a:spcBef>
                <a:spcPct val="20000"/>
              </a:spcBef>
              <a:buFontTx/>
              <a:buChar char="•"/>
              <a:defRPr/>
            </a:pPr>
            <a:endParaRPr lang="zh-CN" altLang="en-US" b="1" dirty="0">
              <a:solidFill>
                <a:srgbClr val="CC0000"/>
              </a:solidFill>
              <a:latin typeface="ITC Zapf Chancery"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05B25CA4-3268-D541-909F-817B537F96AD}" type="slidenum">
              <a:rPr lang="en-US" altLang="zh-CN"/>
              <a:pPr>
                <a:defRPr/>
              </a:pPr>
              <a:t>20</a:t>
            </a:fld>
            <a:endParaRPr lang="en-US" altLang="zh-CN"/>
          </a:p>
        </p:txBody>
      </p:sp>
      <p:sp>
        <p:nvSpPr>
          <p:cNvPr id="138242" name="Rectangle 2"/>
          <p:cNvSpPr>
            <a:spLocks noGrp="1" noChangeArrowheads="1"/>
          </p:cNvSpPr>
          <p:nvPr>
            <p:ph type="title"/>
          </p:nvPr>
        </p:nvSpPr>
        <p:spPr/>
        <p:txBody>
          <a:bodyPr/>
          <a:lstStyle/>
          <a:p>
            <a:pPr>
              <a:defRPr/>
            </a:pPr>
            <a:r>
              <a:rPr kumimoji="0" lang="en-US" altLang="zh-CN"/>
              <a:t>Conclusion</a:t>
            </a:r>
          </a:p>
        </p:txBody>
      </p:sp>
      <p:sp>
        <p:nvSpPr>
          <p:cNvPr id="138243" name="Rectangle 3"/>
          <p:cNvSpPr>
            <a:spLocks noGrp="1" noChangeArrowheads="1"/>
          </p:cNvSpPr>
          <p:nvPr>
            <p:ph type="body" idx="1"/>
          </p:nvPr>
        </p:nvSpPr>
        <p:spPr/>
        <p:txBody>
          <a:bodyPr/>
          <a:lstStyle/>
          <a:p>
            <a:pPr>
              <a:defRPr/>
            </a:pPr>
            <a:r>
              <a:rPr kumimoji="0" lang="en-US" altLang="zh-CN" sz="2800" dirty="0"/>
              <a:t>Information Retrieval?</a:t>
            </a:r>
          </a:p>
          <a:p>
            <a:pPr lvl="1">
              <a:defRPr/>
            </a:pPr>
            <a:r>
              <a:rPr kumimoji="0" lang="en-US" altLang="zh-CN" sz="2400" dirty="0"/>
              <a:t>Indexing, retrieving, and organizing text by probabilistic or statistical</a:t>
            </a:r>
          </a:p>
          <a:p>
            <a:pPr>
              <a:defRPr/>
            </a:pPr>
            <a:r>
              <a:rPr kumimoji="0" lang="en-US" altLang="zh-CN" sz="2800" dirty="0"/>
              <a:t>techniques that reflect semantics without actually understanding</a:t>
            </a:r>
          </a:p>
          <a:p>
            <a:pPr lvl="1">
              <a:defRPr/>
            </a:pPr>
            <a:r>
              <a:rPr kumimoji="0" lang="en-US" altLang="zh-CN" sz="2400" dirty="0"/>
              <a:t>Search engines</a:t>
            </a:r>
          </a:p>
          <a:p>
            <a:pPr>
              <a:defRPr/>
            </a:pPr>
            <a:r>
              <a:rPr kumimoji="0" lang="en-US" altLang="zh-CN" sz="2800" dirty="0"/>
              <a:t>Core idea</a:t>
            </a:r>
          </a:p>
          <a:p>
            <a:pPr lvl="1">
              <a:defRPr/>
            </a:pPr>
            <a:r>
              <a:rPr kumimoji="0" lang="en-US" altLang="zh-CN" sz="2400" dirty="0"/>
              <a:t>Bag of words captures much of the </a:t>
            </a:r>
            <a:r>
              <a:rPr kumimoji="0" lang="zh-CN" altLang="en-US" sz="2400" dirty="0"/>
              <a:t>“</a:t>
            </a:r>
            <a:r>
              <a:rPr kumimoji="0" lang="en-US" altLang="zh-CN" sz="2400" dirty="0"/>
              <a:t>meaning</a:t>
            </a:r>
            <a:r>
              <a:rPr kumimoji="0" lang="zh-CN" altLang="en-US" sz="2400" dirty="0"/>
              <a:t>”</a:t>
            </a:r>
            <a:endParaRPr kumimoji="0" lang="en-US" altLang="zh-CN" sz="2400" dirty="0"/>
          </a:p>
          <a:p>
            <a:pPr lvl="1">
              <a:defRPr/>
            </a:pPr>
            <a:r>
              <a:rPr kumimoji="0" lang="en-US" altLang="zh-CN" sz="2400" dirty="0"/>
              <a:t>Objects that use vocabulary the same way are related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E4D8B-66B4-E849-A074-A9428CFBD429}"/>
              </a:ext>
            </a:extLst>
          </p:cNvPr>
          <p:cNvSpPr>
            <a:spLocks noGrp="1"/>
          </p:cNvSpPr>
          <p:nvPr>
            <p:ph type="title"/>
          </p:nvPr>
        </p:nvSpPr>
        <p:spPr/>
        <p:txBody>
          <a:bodyPr/>
          <a:lstStyle/>
          <a:p>
            <a:r>
              <a:rPr kumimoji="1" lang="en-US" altLang="zh-CN" dirty="0"/>
              <a:t>Homework</a:t>
            </a:r>
            <a:r>
              <a:rPr kumimoji="1" lang="zh-CN" altLang="en-US" dirty="0"/>
              <a:t> </a:t>
            </a:r>
            <a:r>
              <a:rPr kumimoji="1" lang="en-US" altLang="zh-CN" dirty="0"/>
              <a:t>1</a:t>
            </a:r>
            <a:endParaRPr kumimoji="1" lang="zh-CN" altLang="en-US" dirty="0"/>
          </a:p>
        </p:txBody>
      </p:sp>
      <p:sp>
        <p:nvSpPr>
          <p:cNvPr id="3" name="内容占位符 2">
            <a:extLst>
              <a:ext uri="{FF2B5EF4-FFF2-40B4-BE49-F238E27FC236}">
                <a16:creationId xmlns:a16="http://schemas.microsoft.com/office/drawing/2014/main" id="{BF687C88-34CA-184E-85B1-0282A2924E9E}"/>
              </a:ext>
            </a:extLst>
          </p:cNvPr>
          <p:cNvSpPr>
            <a:spLocks noGrp="1"/>
          </p:cNvSpPr>
          <p:nvPr>
            <p:ph idx="1"/>
          </p:nvPr>
        </p:nvSpPr>
        <p:spPr/>
        <p:txBody>
          <a:bodyPr>
            <a:normAutofit/>
          </a:bodyPr>
          <a:lstStyle/>
          <a:p>
            <a:r>
              <a:rPr lang="en-US" altLang="zh-CN" sz="2000" dirty="0"/>
              <a:t>1.</a:t>
            </a:r>
            <a:r>
              <a:rPr lang="zh-CN" altLang="en-US" sz="2000" dirty="0"/>
              <a:t> 调研并列出至少</a:t>
            </a:r>
            <a:r>
              <a:rPr lang="en-US" altLang="zh-CN" sz="2000" dirty="0"/>
              <a:t>3</a:t>
            </a:r>
            <a:r>
              <a:rPr lang="zh-CN" altLang="en-US" sz="2000" dirty="0"/>
              <a:t>个重要的信息检索国际期刊；列出</a:t>
            </a:r>
            <a:r>
              <a:rPr lang="en-US" altLang="zh-CN" sz="2000" dirty="0"/>
              <a:t>3</a:t>
            </a:r>
            <a:r>
              <a:rPr lang="zh-CN" altLang="en-US" sz="2000" dirty="0"/>
              <a:t>个信息检索领域的重要国际会议并给出相应官方网址、大概的会议重要日期、论文主要领域</a:t>
            </a:r>
            <a:endParaRPr lang="en-US" altLang="zh-CN" sz="2000" dirty="0"/>
          </a:p>
          <a:p>
            <a:r>
              <a:rPr lang="en-US" altLang="zh-CN" sz="2000" dirty="0"/>
              <a:t>2.</a:t>
            </a:r>
            <a:r>
              <a:rPr lang="zh-CN" altLang="en-US" sz="2000" dirty="0"/>
              <a:t> 列出你最常用的搜索引擎，并给出其优点和缺点的简要描述</a:t>
            </a:r>
            <a:endParaRPr lang="en-US" altLang="zh-CN" sz="2000" dirty="0"/>
          </a:p>
          <a:p>
            <a:r>
              <a:rPr lang="zh-CN" altLang="en-US" sz="2000" dirty="0"/>
              <a:t>提交时间：</a:t>
            </a:r>
            <a:r>
              <a:rPr lang="en-US" altLang="zh-CN" sz="2000" dirty="0">
                <a:solidFill>
                  <a:srgbClr val="FF0000"/>
                </a:solidFill>
              </a:rPr>
              <a:t>2021.07.04</a:t>
            </a:r>
            <a:r>
              <a:rPr lang="zh-CN" altLang="en-US" sz="2000" dirty="0">
                <a:solidFill>
                  <a:srgbClr val="FF0000"/>
                </a:solidFill>
              </a:rPr>
              <a:t>，</a:t>
            </a:r>
            <a:r>
              <a:rPr lang="en-US" altLang="zh-CN" sz="2000" dirty="0">
                <a:solidFill>
                  <a:srgbClr val="FF0000"/>
                </a:solidFill>
              </a:rPr>
              <a:t>17:00</a:t>
            </a:r>
            <a:r>
              <a:rPr lang="zh-CN" altLang="en-US" sz="2000" dirty="0">
                <a:solidFill>
                  <a:srgbClr val="FF0000"/>
                </a:solidFill>
              </a:rPr>
              <a:t>前</a:t>
            </a:r>
            <a:endParaRPr lang="en-US" altLang="zh-CN" sz="2000" dirty="0">
              <a:solidFill>
                <a:srgbClr val="FF0000"/>
              </a:solidFill>
            </a:endParaRPr>
          </a:p>
          <a:p>
            <a:r>
              <a:rPr lang="zh-CN" altLang="en-US" sz="2000" dirty="0"/>
              <a:t>提交方式：</a:t>
            </a:r>
            <a:r>
              <a:rPr lang="en-US" altLang="zh-CN" sz="2000" dirty="0"/>
              <a:t>email</a:t>
            </a:r>
            <a:r>
              <a:rPr lang="zh-CN" altLang="en-US" sz="2000" dirty="0"/>
              <a:t>、</a:t>
            </a:r>
            <a:r>
              <a:rPr lang="en-US" altLang="zh-CN" sz="2000" dirty="0" err="1"/>
              <a:t>qq</a:t>
            </a:r>
            <a:endParaRPr lang="en-US" altLang="zh-CN" sz="2000" dirty="0"/>
          </a:p>
          <a:p>
            <a:r>
              <a:rPr lang="zh-CN" altLang="en-US" sz="2000" dirty="0"/>
              <a:t>文件标题格式（</a:t>
            </a:r>
            <a:r>
              <a:rPr lang="zh-CN" altLang="en-US" b="1" dirty="0">
                <a:solidFill>
                  <a:srgbClr val="FF0000"/>
                </a:solidFill>
              </a:rPr>
              <a:t>严格遵从</a:t>
            </a:r>
            <a:r>
              <a:rPr lang="zh-CN" altLang="en-US" sz="2000" dirty="0"/>
              <a:t>，否则可能会影响统计）</a:t>
            </a:r>
            <a:r>
              <a:rPr lang="en-US" altLang="zh-CN" sz="2000" dirty="0"/>
              <a:t>:</a:t>
            </a:r>
            <a:r>
              <a:rPr lang="zh-CN" altLang="en-US" sz="2000" dirty="0"/>
              <a:t>   </a:t>
            </a:r>
            <a:endParaRPr lang="en-US" altLang="zh-CN" sz="2000" dirty="0"/>
          </a:p>
          <a:p>
            <a:pPr marL="0" indent="0">
              <a:buNone/>
            </a:pPr>
            <a:r>
              <a:rPr lang="zh-CN" altLang="en-US" sz="2000" dirty="0"/>
              <a:t>         </a:t>
            </a:r>
            <a:r>
              <a:rPr lang="en-US" altLang="zh-CN" sz="2000" dirty="0">
                <a:solidFill>
                  <a:srgbClr val="FF0000"/>
                </a:solidFill>
              </a:rPr>
              <a:t>IR-HW01-[</a:t>
            </a:r>
            <a:r>
              <a:rPr lang="zh-CN" altLang="en-US" sz="2000" dirty="0">
                <a:solidFill>
                  <a:srgbClr val="FF0000"/>
                </a:solidFill>
              </a:rPr>
              <a:t>姓名</a:t>
            </a:r>
            <a:r>
              <a:rPr lang="en-US" altLang="zh-CN" sz="2000" dirty="0">
                <a:solidFill>
                  <a:srgbClr val="FF0000"/>
                </a:solidFill>
              </a:rPr>
              <a:t>]-[</a:t>
            </a:r>
            <a:r>
              <a:rPr lang="zh-CN" altLang="en-US" sz="2000" dirty="0">
                <a:solidFill>
                  <a:srgbClr val="FF0000"/>
                </a:solidFill>
              </a:rPr>
              <a:t>学号</a:t>
            </a:r>
            <a:r>
              <a:rPr lang="en-US" altLang="zh-CN" sz="2000" dirty="0">
                <a:solidFill>
                  <a:srgbClr val="FF0000"/>
                </a:solidFill>
              </a:rPr>
              <a:t>].doc</a:t>
            </a:r>
          </a:p>
          <a:p>
            <a:endParaRPr kumimoji="1" lang="zh-CN" altLang="en-US" sz="2000" dirty="0"/>
          </a:p>
        </p:txBody>
      </p:sp>
      <p:sp>
        <p:nvSpPr>
          <p:cNvPr id="4" name="页脚占位符 3">
            <a:extLst>
              <a:ext uri="{FF2B5EF4-FFF2-40B4-BE49-F238E27FC236}">
                <a16:creationId xmlns:a16="http://schemas.microsoft.com/office/drawing/2014/main" id="{9CE83A86-86C8-5D42-84D7-7D084DB09440}"/>
              </a:ext>
            </a:extLst>
          </p:cNvPr>
          <p:cNvSpPr>
            <a:spLocks noGrp="1"/>
          </p:cNvSpPr>
          <p:nvPr>
            <p:ph type="ftr" sz="quarter" idx="10"/>
          </p:nvPr>
        </p:nvSpPr>
        <p:spPr/>
        <p:txBody>
          <a:bodyPr/>
          <a:lstStyle/>
          <a:p>
            <a:pPr>
              <a:defRPr/>
            </a:pPr>
            <a:r>
              <a:rPr lang="en-US" altLang="zh-CN"/>
              <a:t>Lecture 1 Introduction</a:t>
            </a:r>
          </a:p>
        </p:txBody>
      </p:sp>
      <p:sp>
        <p:nvSpPr>
          <p:cNvPr id="5" name="灯片编号占位符 4">
            <a:extLst>
              <a:ext uri="{FF2B5EF4-FFF2-40B4-BE49-F238E27FC236}">
                <a16:creationId xmlns:a16="http://schemas.microsoft.com/office/drawing/2014/main" id="{ED03EBEC-2F6C-D046-852B-03B78C6C3D81}"/>
              </a:ext>
            </a:extLst>
          </p:cNvPr>
          <p:cNvSpPr>
            <a:spLocks noGrp="1"/>
          </p:cNvSpPr>
          <p:nvPr>
            <p:ph type="sldNum" sz="quarter" idx="11"/>
          </p:nvPr>
        </p:nvSpPr>
        <p:spPr/>
        <p:txBody>
          <a:bodyPr/>
          <a:lstStyle/>
          <a:p>
            <a:pPr>
              <a:defRPr/>
            </a:pPr>
            <a:fld id="{DB7AF838-CEB1-034F-B3EB-0C2256BCFE4B}" type="slidenum">
              <a:rPr lang="en-US" altLang="zh-CN" smtClean="0"/>
              <a:pPr>
                <a:defRPr/>
              </a:pPr>
              <a:t>21</a:t>
            </a:fld>
            <a:endParaRPr lang="en-US" altLang="zh-CN"/>
          </a:p>
        </p:txBody>
      </p:sp>
    </p:spTree>
    <p:extLst>
      <p:ext uri="{BB962C8B-B14F-4D97-AF65-F5344CB8AC3E}">
        <p14:creationId xmlns:p14="http://schemas.microsoft.com/office/powerpoint/2010/main" val="2648551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88BBE174-EDA5-1B4B-B4B2-FD091E23ED25}" type="slidenum">
              <a:rPr lang="en-US" altLang="zh-CN"/>
              <a:pPr>
                <a:defRPr/>
              </a:pPr>
              <a:t>22</a:t>
            </a:fld>
            <a:endParaRPr lang="en-US" altLang="zh-CN"/>
          </a:p>
        </p:txBody>
      </p:sp>
      <p:sp>
        <p:nvSpPr>
          <p:cNvPr id="139266" name="Rectangle 2"/>
          <p:cNvSpPr>
            <a:spLocks noGrp="1" noChangeArrowheads="1"/>
          </p:cNvSpPr>
          <p:nvPr>
            <p:ph type="title"/>
          </p:nvPr>
        </p:nvSpPr>
        <p:spPr>
          <a:xfrm>
            <a:off x="395288" y="2708275"/>
            <a:ext cx="8229600" cy="1143000"/>
          </a:xfrm>
        </p:spPr>
        <p:txBody>
          <a:bodyPr/>
          <a:lstStyle/>
          <a:p>
            <a:pPr>
              <a:defRPr/>
            </a:pPr>
            <a:r>
              <a:rPr kumimoji="0" lang="en-US" altLang="zh-CN"/>
              <a:t>Google</a:t>
            </a:r>
            <a:r>
              <a:rPr kumimoji="0" lang="en-US" altLang="zh-CN" baseline="30000"/>
              <a:t>(R)</a:t>
            </a:r>
            <a:r>
              <a:rPr kumimoji="0" lang="en-US" altLang="zh-CN"/>
              <a:t> Fans......</a:t>
            </a:r>
          </a:p>
        </p:txBody>
      </p:sp>
      <p:pic>
        <p:nvPicPr>
          <p:cNvPr id="139272" name="Picture 8" descr="BrinPage4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196975"/>
            <a:ext cx="6769100" cy="406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39272"/>
                                        </p:tgtEl>
                                        <p:attrNameLst>
                                          <p:attrName>style.visibility</p:attrName>
                                        </p:attrNameLst>
                                      </p:cBhvr>
                                      <p:to>
                                        <p:strVal val="visible"/>
                                      </p:to>
                                    </p:set>
                                    <p:animEffect transition="in" filter="box(out)">
                                      <p:cBhvr>
                                        <p:cTn id="7" dur="500"/>
                                        <p:tgtEl>
                                          <p:spTgt spid="139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EB9BE884-0ED7-B240-8E07-DDEFDB4E6A14}" type="slidenum">
              <a:rPr lang="en-US" altLang="zh-CN"/>
              <a:pPr>
                <a:defRPr/>
              </a:pPr>
              <a:t>23</a:t>
            </a:fld>
            <a:endParaRPr lang="en-US" altLang="zh-CN"/>
          </a:p>
        </p:txBody>
      </p:sp>
      <p:sp>
        <p:nvSpPr>
          <p:cNvPr id="155650" name="Rectangle 2"/>
          <p:cNvSpPr>
            <a:spLocks noGrp="1" noChangeArrowheads="1"/>
          </p:cNvSpPr>
          <p:nvPr>
            <p:ph type="title"/>
          </p:nvPr>
        </p:nvSpPr>
        <p:spPr/>
        <p:txBody>
          <a:bodyPr/>
          <a:lstStyle/>
          <a:p>
            <a:pPr>
              <a:defRPr/>
            </a:pPr>
            <a:r>
              <a:rPr kumimoji="0" lang="en-US" altLang="zh-CN" dirty="0" err="1"/>
              <a:t>Baidu</a:t>
            </a:r>
            <a:r>
              <a:rPr kumimoji="0" lang="en-US" altLang="zh-CN" dirty="0"/>
              <a:t> Brain</a:t>
            </a:r>
          </a:p>
        </p:txBody>
      </p:sp>
      <p:pic>
        <p:nvPicPr>
          <p:cNvPr id="2" name="图片 1"/>
          <p:cNvPicPr>
            <a:picLocks noChangeAspect="1"/>
          </p:cNvPicPr>
          <p:nvPr/>
        </p:nvPicPr>
        <p:blipFill>
          <a:blip r:embed="rId3"/>
          <a:stretch>
            <a:fillRect/>
          </a:stretch>
        </p:blipFill>
        <p:spPr>
          <a:xfrm>
            <a:off x="5652120" y="1628800"/>
            <a:ext cx="3132460" cy="4536504"/>
          </a:xfrm>
          <a:prstGeom prst="rect">
            <a:avLst/>
          </a:prstGeom>
        </p:spPr>
      </p:pic>
      <p:pic>
        <p:nvPicPr>
          <p:cNvPr id="7" name="图片 6"/>
          <p:cNvPicPr>
            <a:picLocks noChangeAspect="1"/>
          </p:cNvPicPr>
          <p:nvPr/>
        </p:nvPicPr>
        <p:blipFill>
          <a:blip r:embed="rId4"/>
          <a:stretch>
            <a:fillRect/>
          </a:stretch>
        </p:blipFill>
        <p:spPr>
          <a:xfrm>
            <a:off x="467544" y="4437112"/>
            <a:ext cx="5760640" cy="1728192"/>
          </a:xfrm>
          <a:prstGeom prst="rect">
            <a:avLst/>
          </a:prstGeom>
        </p:spPr>
      </p:pic>
      <p:pic>
        <p:nvPicPr>
          <p:cNvPr id="6" name="图片 5"/>
          <p:cNvPicPr>
            <a:picLocks noChangeAspect="1"/>
          </p:cNvPicPr>
          <p:nvPr/>
        </p:nvPicPr>
        <p:blipFill>
          <a:blip r:embed="rId5"/>
          <a:stretch>
            <a:fillRect/>
          </a:stretch>
        </p:blipFill>
        <p:spPr>
          <a:xfrm>
            <a:off x="539553" y="1628800"/>
            <a:ext cx="5688632" cy="2664296"/>
          </a:xfrm>
          <a:prstGeom prst="rect">
            <a:avLst/>
          </a:prstGeom>
        </p:spPr>
      </p:pic>
    </p:spTree>
    <p:extLst>
      <p:ext uri="{BB962C8B-B14F-4D97-AF65-F5344CB8AC3E}">
        <p14:creationId xmlns:p14="http://schemas.microsoft.com/office/powerpoint/2010/main" val="2333589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2E3B93E3-2FA2-5C42-BB4B-02A7A22B7E39}"/>
              </a:ext>
            </a:extLst>
          </p:cNvPr>
          <p:cNvSpPr>
            <a:spLocks noGrp="1"/>
          </p:cNvSpPr>
          <p:nvPr>
            <p:ph type="ftr" sz="quarter" idx="10"/>
          </p:nvPr>
        </p:nvSpPr>
        <p:spPr/>
        <p:txBody>
          <a:bodyPr/>
          <a:lstStyle/>
          <a:p>
            <a:pPr>
              <a:defRPr/>
            </a:pPr>
            <a:r>
              <a:rPr lang="en-US" altLang="zh-CN"/>
              <a:t>Lecture 1 Introduction</a:t>
            </a:r>
          </a:p>
        </p:txBody>
      </p:sp>
      <p:sp>
        <p:nvSpPr>
          <p:cNvPr id="5" name="灯片编号占位符 4">
            <a:extLst>
              <a:ext uri="{FF2B5EF4-FFF2-40B4-BE49-F238E27FC236}">
                <a16:creationId xmlns:a16="http://schemas.microsoft.com/office/drawing/2014/main" id="{472E4F7C-15CB-B64C-9F99-115A5A467525}"/>
              </a:ext>
            </a:extLst>
          </p:cNvPr>
          <p:cNvSpPr>
            <a:spLocks noGrp="1"/>
          </p:cNvSpPr>
          <p:nvPr>
            <p:ph type="sldNum" sz="quarter" idx="11"/>
          </p:nvPr>
        </p:nvSpPr>
        <p:spPr/>
        <p:txBody>
          <a:bodyPr/>
          <a:lstStyle/>
          <a:p>
            <a:pPr>
              <a:defRPr/>
            </a:pPr>
            <a:fld id="{DB7AF838-CEB1-034F-B3EB-0C2256BCFE4B}" type="slidenum">
              <a:rPr lang="en-US" altLang="zh-CN" smtClean="0"/>
              <a:pPr>
                <a:defRPr/>
              </a:pPr>
              <a:t>24</a:t>
            </a:fld>
            <a:endParaRPr lang="en-US" altLang="zh-CN"/>
          </a:p>
        </p:txBody>
      </p:sp>
      <p:pic>
        <p:nvPicPr>
          <p:cNvPr id="6" name="图片 5">
            <a:extLst>
              <a:ext uri="{FF2B5EF4-FFF2-40B4-BE49-F238E27FC236}">
                <a16:creationId xmlns:a16="http://schemas.microsoft.com/office/drawing/2014/main" id="{DDCEBB4E-BB3D-DF4F-8A50-8EC5724B1F45}"/>
              </a:ext>
            </a:extLst>
          </p:cNvPr>
          <p:cNvPicPr>
            <a:picLocks noChangeAspect="1"/>
          </p:cNvPicPr>
          <p:nvPr/>
        </p:nvPicPr>
        <p:blipFill>
          <a:blip r:embed="rId2"/>
          <a:stretch>
            <a:fillRect/>
          </a:stretch>
        </p:blipFill>
        <p:spPr>
          <a:xfrm>
            <a:off x="1547664" y="629414"/>
            <a:ext cx="3465125" cy="5647958"/>
          </a:xfrm>
          <a:prstGeom prst="rect">
            <a:avLst/>
          </a:prstGeom>
        </p:spPr>
      </p:pic>
      <p:sp>
        <p:nvSpPr>
          <p:cNvPr id="7" name="矩形 6">
            <a:extLst>
              <a:ext uri="{FF2B5EF4-FFF2-40B4-BE49-F238E27FC236}">
                <a16:creationId xmlns:a16="http://schemas.microsoft.com/office/drawing/2014/main" id="{3D25291D-812A-084B-9348-78873CC0728D}"/>
              </a:ext>
            </a:extLst>
          </p:cNvPr>
          <p:cNvSpPr/>
          <p:nvPr/>
        </p:nvSpPr>
        <p:spPr>
          <a:xfrm>
            <a:off x="5580112" y="3228945"/>
            <a:ext cx="2239716" cy="1015663"/>
          </a:xfrm>
          <a:prstGeom prst="rect">
            <a:avLst/>
          </a:prstGeom>
        </p:spPr>
        <p:txBody>
          <a:bodyPr wrap="none">
            <a:spAutoFit/>
          </a:bodyPr>
          <a:lstStyle/>
          <a:p>
            <a:r>
              <a:rPr lang="zh-CN" altLang="en-US" dirty="0"/>
              <a:t>作业提交邮箱：</a:t>
            </a:r>
            <a:endParaRPr lang="en-US" altLang="zh-CN" dirty="0"/>
          </a:p>
          <a:p>
            <a:r>
              <a:rPr lang="en-US" altLang="zh-CN" dirty="0"/>
              <a:t>ir_hitsz@163.com</a:t>
            </a:r>
          </a:p>
          <a:p>
            <a:r>
              <a:rPr lang="zh-CN" altLang="en-US" dirty="0"/>
              <a:t>ir_hitsz@163.com</a:t>
            </a:r>
          </a:p>
        </p:txBody>
      </p:sp>
    </p:spTree>
    <p:extLst>
      <p:ext uri="{BB962C8B-B14F-4D97-AF65-F5344CB8AC3E}">
        <p14:creationId xmlns:p14="http://schemas.microsoft.com/office/powerpoint/2010/main" val="886125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0BFB88E1-F8C6-B649-8069-FEDCD77874CE}" type="slidenum">
              <a:rPr lang="en-US" altLang="zh-CN"/>
              <a:pPr>
                <a:defRPr/>
              </a:pPr>
              <a:t>3</a:t>
            </a:fld>
            <a:endParaRPr lang="en-US" altLang="zh-CN"/>
          </a:p>
        </p:txBody>
      </p:sp>
      <p:sp>
        <p:nvSpPr>
          <p:cNvPr id="144386" name="Rectangle 2"/>
          <p:cNvSpPr>
            <a:spLocks noGrp="1" noChangeArrowheads="1"/>
          </p:cNvSpPr>
          <p:nvPr>
            <p:ph type="ctrTitle"/>
          </p:nvPr>
        </p:nvSpPr>
        <p:spPr>
          <a:xfrm>
            <a:off x="684213" y="1700213"/>
            <a:ext cx="7772400" cy="1470025"/>
          </a:xfrm>
        </p:spPr>
        <p:txBody>
          <a:bodyPr/>
          <a:lstStyle/>
          <a:p>
            <a:pPr>
              <a:defRPr/>
            </a:pPr>
            <a:r>
              <a:rPr kumimoji="0" lang="en-US" altLang="zh-CN" sz="2400" dirty="0"/>
              <a:t>Lecture 1 </a:t>
            </a:r>
            <a:br>
              <a:rPr kumimoji="0" lang="en-US" altLang="zh-CN" sz="2400" dirty="0"/>
            </a:br>
            <a:r>
              <a:rPr kumimoji="0" lang="en-US" altLang="zh-CN" sz="2400" dirty="0"/>
              <a:t>Introduction to Information Retrieval</a:t>
            </a:r>
          </a:p>
        </p:txBody>
      </p:sp>
      <p:sp>
        <p:nvSpPr>
          <p:cNvPr id="144387" name="Rectangle 3"/>
          <p:cNvSpPr>
            <a:spLocks noGrp="1" noChangeArrowheads="1"/>
          </p:cNvSpPr>
          <p:nvPr>
            <p:ph type="subTitle" idx="1"/>
          </p:nvPr>
        </p:nvSpPr>
        <p:spPr>
          <a:xfrm>
            <a:off x="1619250" y="5157788"/>
            <a:ext cx="6697663" cy="576262"/>
          </a:xfrm>
        </p:spPr>
        <p:txBody>
          <a:bodyPr/>
          <a:lstStyle/>
          <a:p>
            <a:pPr algn="l">
              <a:lnSpc>
                <a:spcPct val="80000"/>
              </a:lnSpc>
              <a:defRPr/>
            </a:pPr>
            <a:r>
              <a:rPr kumimoji="0" lang="en-US" altLang="zh-CN" sz="1600" dirty="0"/>
              <a:t>References</a:t>
            </a:r>
            <a:r>
              <a:rPr kumimoji="0" lang="en-US" altLang="zh-CN" sz="800" dirty="0"/>
              <a:t>:  </a:t>
            </a:r>
          </a:p>
          <a:p>
            <a:pPr algn="l">
              <a:lnSpc>
                <a:spcPct val="80000"/>
              </a:lnSpc>
              <a:defRPr/>
            </a:pPr>
            <a:r>
              <a:rPr kumimoji="0" lang="en-US" altLang="zh-CN" sz="1600" dirty="0"/>
              <a:t>	James </a:t>
            </a:r>
            <a:r>
              <a:rPr kumimoji="0" lang="en-US" altLang="zh-CN" sz="1600" dirty="0" err="1"/>
              <a:t>Allan,University</a:t>
            </a:r>
            <a:r>
              <a:rPr kumimoji="0" lang="en-US" altLang="zh-CN" sz="1600" dirty="0"/>
              <a:t> of Massachusetts Amherst</a:t>
            </a:r>
          </a:p>
          <a:p>
            <a:pPr algn="l">
              <a:lnSpc>
                <a:spcPct val="80000"/>
              </a:lnSpc>
              <a:defRPr/>
            </a:pPr>
            <a:r>
              <a:rPr kumimoji="0" lang="en-US" altLang="zh-CN" sz="1600" dirty="0"/>
              <a:t>	</a:t>
            </a:r>
            <a:r>
              <a:rPr kumimoji="0" lang="en-US" altLang="zh-CN" sz="1600" dirty="0" err="1"/>
              <a:t>Amit</a:t>
            </a:r>
            <a:r>
              <a:rPr kumimoji="0" lang="en-US" altLang="zh-CN" sz="1600" dirty="0"/>
              <a:t> </a:t>
            </a:r>
            <a:r>
              <a:rPr kumimoji="0" lang="en-US" altLang="zh-CN" sz="1600" dirty="0" err="1"/>
              <a:t>Singhal</a:t>
            </a:r>
            <a:r>
              <a:rPr kumimoji="0" lang="en-US" altLang="zh-CN" sz="1600" dirty="0"/>
              <a:t>, Google(R) </a:t>
            </a:r>
          </a:p>
          <a:p>
            <a:pPr algn="l">
              <a:lnSpc>
                <a:spcPct val="80000"/>
              </a:lnSpc>
              <a:defRPr/>
            </a:pPr>
            <a:endParaRPr kumimoji="0" lang="en-US" altLang="zh-CN" sz="500" dirty="0"/>
          </a:p>
          <a:p>
            <a:pPr algn="l">
              <a:lnSpc>
                <a:spcPct val="80000"/>
              </a:lnSpc>
              <a:defRPr/>
            </a:pPr>
            <a:endParaRPr kumimoji="0" lang="zh-CN" altLang="en-US" sz="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856FE356-0C36-AE42-88A0-917399770774}" type="slidenum">
              <a:rPr lang="en-US" altLang="zh-CN"/>
              <a:pPr>
                <a:defRPr/>
              </a:pPr>
              <a:t>4</a:t>
            </a:fld>
            <a:endParaRPr lang="en-US" altLang="zh-CN"/>
          </a:p>
        </p:txBody>
      </p:sp>
      <p:sp>
        <p:nvSpPr>
          <p:cNvPr id="145410" name="Rectangle 2"/>
          <p:cNvSpPr>
            <a:spLocks noGrp="1" noChangeArrowheads="1"/>
          </p:cNvSpPr>
          <p:nvPr>
            <p:ph type="title"/>
          </p:nvPr>
        </p:nvSpPr>
        <p:spPr>
          <a:xfrm>
            <a:off x="457200" y="404813"/>
            <a:ext cx="8229600" cy="503237"/>
          </a:xfrm>
        </p:spPr>
        <p:txBody>
          <a:bodyPr/>
          <a:lstStyle/>
          <a:p>
            <a:pPr>
              <a:defRPr/>
            </a:pPr>
            <a:r>
              <a:rPr kumimoji="0" lang="en-US" altLang="zh-CN" sz="3200"/>
              <a:t>Outline</a:t>
            </a:r>
          </a:p>
        </p:txBody>
      </p:sp>
      <p:sp>
        <p:nvSpPr>
          <p:cNvPr id="145411" name="Rectangle 3"/>
          <p:cNvSpPr>
            <a:spLocks noGrp="1" noChangeArrowheads="1"/>
          </p:cNvSpPr>
          <p:nvPr>
            <p:ph type="body" idx="1"/>
          </p:nvPr>
        </p:nvSpPr>
        <p:spPr>
          <a:xfrm>
            <a:off x="468313" y="1341438"/>
            <a:ext cx="8229600" cy="4525962"/>
          </a:xfrm>
        </p:spPr>
        <p:txBody>
          <a:bodyPr/>
          <a:lstStyle/>
          <a:p>
            <a:pPr>
              <a:defRPr/>
            </a:pPr>
            <a:r>
              <a:rPr kumimoji="0" lang="en-US" altLang="zh-CN" dirty="0"/>
              <a:t>What is Information Retrieval?</a:t>
            </a:r>
          </a:p>
          <a:p>
            <a:pPr>
              <a:defRPr/>
            </a:pPr>
            <a:r>
              <a:rPr kumimoji="0" lang="en-US" altLang="zh-CN" dirty="0"/>
              <a:t>Core idea of IR-related work</a:t>
            </a:r>
          </a:p>
          <a:p>
            <a:pPr>
              <a:buFontTx/>
              <a:buNone/>
              <a:defRPr/>
            </a:pPr>
            <a:endParaRPr kumimoji="0" lang="zh-CN" alt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807D383F-BB54-AC42-870E-23AC74179CD0}" type="slidenum">
              <a:rPr lang="en-US" altLang="zh-CN"/>
              <a:pPr>
                <a:defRPr/>
              </a:pPr>
              <a:t>5</a:t>
            </a:fld>
            <a:endParaRPr lang="en-US" altLang="zh-CN"/>
          </a:p>
        </p:txBody>
      </p:sp>
      <p:sp>
        <p:nvSpPr>
          <p:cNvPr id="162818" name="Rectangle 2"/>
          <p:cNvSpPr>
            <a:spLocks noGrp="1" noChangeArrowheads="1"/>
          </p:cNvSpPr>
          <p:nvPr>
            <p:ph type="title"/>
          </p:nvPr>
        </p:nvSpPr>
        <p:spPr/>
        <p:txBody>
          <a:bodyPr/>
          <a:lstStyle/>
          <a:p>
            <a:pPr algn="l">
              <a:defRPr/>
            </a:pPr>
            <a:r>
              <a:rPr kumimoji="0" lang="en-US" altLang="zh-CN"/>
              <a:t>Questions before the course</a:t>
            </a:r>
          </a:p>
        </p:txBody>
      </p:sp>
      <p:sp>
        <p:nvSpPr>
          <p:cNvPr id="162819" name="Rectangle 3"/>
          <p:cNvSpPr>
            <a:spLocks noGrp="1" noChangeArrowheads="1"/>
          </p:cNvSpPr>
          <p:nvPr>
            <p:ph type="body" idx="1"/>
          </p:nvPr>
        </p:nvSpPr>
        <p:spPr/>
        <p:txBody>
          <a:bodyPr/>
          <a:lstStyle/>
          <a:p>
            <a:pPr>
              <a:defRPr/>
            </a:pPr>
            <a:r>
              <a:rPr kumimoji="0" lang="en-US" altLang="zh-CN" dirty="0"/>
              <a:t>What</a:t>
            </a:r>
            <a:r>
              <a:rPr kumimoji="0" lang="zh-CN" altLang="en-US" dirty="0"/>
              <a:t> </a:t>
            </a:r>
            <a:r>
              <a:rPr kumimoji="0" lang="en-US" altLang="zh-CN" dirty="0"/>
              <a:t>types</a:t>
            </a:r>
            <a:r>
              <a:rPr kumimoji="0" lang="zh-CN" altLang="en-US" dirty="0"/>
              <a:t> </a:t>
            </a:r>
            <a:r>
              <a:rPr kumimoji="0" lang="en-US" altLang="zh-CN" dirty="0"/>
              <a:t>of</a:t>
            </a:r>
            <a:r>
              <a:rPr kumimoji="0" lang="zh-CN" altLang="en-US" dirty="0"/>
              <a:t> </a:t>
            </a:r>
            <a:r>
              <a:rPr kumimoji="0" lang="en-US" altLang="zh-CN" dirty="0"/>
              <a:t>data</a:t>
            </a:r>
            <a:r>
              <a:rPr kumimoji="0" lang="zh-CN" altLang="en-US" dirty="0"/>
              <a:t> </a:t>
            </a:r>
            <a:r>
              <a:rPr kumimoji="0" lang="en-US" altLang="zh-CN" dirty="0"/>
              <a:t>had</a:t>
            </a:r>
            <a:r>
              <a:rPr kumimoji="0" lang="zh-CN" altLang="en-US" dirty="0"/>
              <a:t> </a:t>
            </a:r>
            <a:r>
              <a:rPr kumimoji="0" lang="en-US" altLang="zh-CN" dirty="0"/>
              <a:t>you</a:t>
            </a:r>
            <a:r>
              <a:rPr kumimoji="0" lang="zh-CN" altLang="en-US" dirty="0"/>
              <a:t> </a:t>
            </a:r>
            <a:r>
              <a:rPr kumimoji="0" lang="en-US" altLang="zh-CN" dirty="0"/>
              <a:t>processed?</a:t>
            </a:r>
          </a:p>
          <a:p>
            <a:pPr>
              <a:defRPr/>
            </a:pPr>
            <a:r>
              <a:rPr kumimoji="0" lang="en-US" altLang="zh-CN" dirty="0"/>
              <a:t>What</a:t>
            </a:r>
            <a:r>
              <a:rPr kumimoji="0" lang="zh-CN" altLang="en-US" dirty="0"/>
              <a:t> </a:t>
            </a:r>
            <a:r>
              <a:rPr kumimoji="0" lang="en-US" altLang="zh-CN" dirty="0"/>
              <a:t>is</a:t>
            </a:r>
            <a:r>
              <a:rPr kumimoji="0" lang="zh-CN" altLang="en-US" dirty="0"/>
              <a:t> </a:t>
            </a:r>
            <a:r>
              <a:rPr kumimoji="0" lang="en-US" altLang="zh-CN" dirty="0"/>
              <a:t>a</a:t>
            </a:r>
            <a:r>
              <a:rPr kumimoji="0" lang="zh-CN" altLang="en-US"/>
              <a:t> </a:t>
            </a:r>
            <a:r>
              <a:rPr kumimoji="0" lang="en-US" altLang="zh-CN"/>
              <a:t>database</a:t>
            </a:r>
            <a:r>
              <a:rPr kumimoji="0" lang="zh-CN" altLang="en-US" dirty="0"/>
              <a:t> </a:t>
            </a:r>
            <a:r>
              <a:rPr kumimoji="0" lang="en-US" altLang="zh-CN" dirty="0"/>
              <a:t>management</a:t>
            </a:r>
            <a:r>
              <a:rPr kumimoji="0" lang="zh-CN" altLang="en-US" dirty="0"/>
              <a:t> </a:t>
            </a:r>
            <a:r>
              <a:rPr kumimoji="0" lang="en-US" altLang="zh-CN" dirty="0"/>
              <a:t>system?</a:t>
            </a:r>
            <a:r>
              <a:rPr kumimoji="0" lang="zh-CN" altLang="en-US" dirty="0"/>
              <a:t> </a:t>
            </a:r>
            <a:r>
              <a:rPr kumimoji="0" lang="en-US" altLang="zh-CN" dirty="0"/>
              <a:t>Had</a:t>
            </a:r>
            <a:r>
              <a:rPr kumimoji="0" lang="zh-CN" altLang="en-US" dirty="0"/>
              <a:t> </a:t>
            </a:r>
            <a:r>
              <a:rPr kumimoji="0" lang="en-US" altLang="zh-CN" dirty="0"/>
              <a:t>you</a:t>
            </a:r>
            <a:r>
              <a:rPr kumimoji="0" lang="zh-CN" altLang="en-US" dirty="0"/>
              <a:t> </a:t>
            </a:r>
            <a:r>
              <a:rPr kumimoji="0" lang="en-US" altLang="zh-CN" dirty="0"/>
              <a:t>learnt</a:t>
            </a:r>
            <a:r>
              <a:rPr kumimoji="0" lang="zh-CN" altLang="en-US" dirty="0"/>
              <a:t> </a:t>
            </a:r>
            <a:r>
              <a:rPr kumimoji="0" lang="en-US" altLang="zh-CN" dirty="0"/>
              <a:t>at</a:t>
            </a:r>
            <a:r>
              <a:rPr kumimoji="0" lang="zh-CN" altLang="en-US" dirty="0"/>
              <a:t> </a:t>
            </a:r>
            <a:r>
              <a:rPr kumimoji="0" lang="en-US" altLang="zh-CN" dirty="0"/>
              <a:t>least</a:t>
            </a:r>
            <a:r>
              <a:rPr kumimoji="0" lang="zh-CN" altLang="en-US" dirty="0"/>
              <a:t> </a:t>
            </a:r>
            <a:r>
              <a:rPr kumimoji="0" lang="en-US" altLang="zh-CN" dirty="0"/>
              <a:t>one</a:t>
            </a:r>
            <a:r>
              <a:rPr kumimoji="0" lang="zh-CN" altLang="en-US" dirty="0"/>
              <a:t> </a:t>
            </a:r>
            <a:r>
              <a:rPr kumimoji="0" lang="en-US" altLang="zh-CN" dirty="0"/>
              <a:t>DBMS?</a:t>
            </a:r>
          </a:p>
          <a:p>
            <a:pPr>
              <a:defRPr/>
            </a:pPr>
            <a:r>
              <a:rPr kumimoji="0" lang="en-US" altLang="zh-CN" dirty="0"/>
              <a:t>What are your expectations for future 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2819">
                                            <p:txEl>
                                              <p:pRg st="0" end="0"/>
                                            </p:txEl>
                                          </p:spTgt>
                                        </p:tgtEl>
                                        <p:attrNameLst>
                                          <p:attrName>style.visibility</p:attrName>
                                        </p:attrNameLst>
                                      </p:cBhvr>
                                      <p:to>
                                        <p:strVal val="visible"/>
                                      </p:to>
                                    </p:set>
                                    <p:anim calcmode="lin" valueType="num">
                                      <p:cBhvr additive="base">
                                        <p:cTn id="7" dur="500" fill="hold"/>
                                        <p:tgtEl>
                                          <p:spTgt spid="1628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28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2819">
                                            <p:txEl>
                                              <p:pRg st="1" end="1"/>
                                            </p:txEl>
                                          </p:spTgt>
                                        </p:tgtEl>
                                        <p:attrNameLst>
                                          <p:attrName>style.visibility</p:attrName>
                                        </p:attrNameLst>
                                      </p:cBhvr>
                                      <p:to>
                                        <p:strVal val="visible"/>
                                      </p:to>
                                    </p:set>
                                    <p:anim calcmode="lin" valueType="num">
                                      <p:cBhvr additive="base">
                                        <p:cTn id="13" dur="500" fill="hold"/>
                                        <p:tgtEl>
                                          <p:spTgt spid="1628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28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2819">
                                            <p:txEl>
                                              <p:pRg st="2" end="2"/>
                                            </p:txEl>
                                          </p:spTgt>
                                        </p:tgtEl>
                                        <p:attrNameLst>
                                          <p:attrName>style.visibility</p:attrName>
                                        </p:attrNameLst>
                                      </p:cBhvr>
                                      <p:to>
                                        <p:strVal val="visible"/>
                                      </p:to>
                                    </p:set>
                                    <p:anim calcmode="lin" valueType="num">
                                      <p:cBhvr additive="base">
                                        <p:cTn id="19" dur="500" fill="hold"/>
                                        <p:tgtEl>
                                          <p:spTgt spid="1628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281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3"/>
          <p:cNvSpPr>
            <a:spLocks noGrp="1"/>
          </p:cNvSpPr>
          <p:nvPr>
            <p:ph type="ftr" sz="quarter" idx="10"/>
          </p:nvPr>
        </p:nvSpPr>
        <p:spPr/>
        <p:txBody>
          <a:bodyPr/>
          <a:lstStyle/>
          <a:p>
            <a:pPr>
              <a:defRPr/>
            </a:pPr>
            <a:r>
              <a:rPr lang="en-US" altLang="zh-CN"/>
              <a:t>Lecture 1 Introduction</a:t>
            </a:r>
          </a:p>
        </p:txBody>
      </p:sp>
      <p:sp>
        <p:nvSpPr>
          <p:cNvPr id="8" name="幻灯片编号占位符 4"/>
          <p:cNvSpPr>
            <a:spLocks noGrp="1"/>
          </p:cNvSpPr>
          <p:nvPr>
            <p:ph type="sldNum" sz="quarter" idx="11"/>
          </p:nvPr>
        </p:nvSpPr>
        <p:spPr/>
        <p:txBody>
          <a:bodyPr/>
          <a:lstStyle/>
          <a:p>
            <a:pPr>
              <a:defRPr/>
            </a:pPr>
            <a:fld id="{11BB3B4A-FB1A-7049-A1B5-76BF0C0CA513}" type="slidenum">
              <a:rPr lang="en-US" altLang="zh-CN"/>
              <a:pPr>
                <a:defRPr/>
              </a:pPr>
              <a:t>6</a:t>
            </a:fld>
            <a:endParaRPr lang="en-US" altLang="zh-CN"/>
          </a:p>
        </p:txBody>
      </p:sp>
      <p:sp>
        <p:nvSpPr>
          <p:cNvPr id="147458" name="Rectangle 2"/>
          <p:cNvSpPr>
            <a:spLocks noGrp="1" noChangeArrowheads="1"/>
          </p:cNvSpPr>
          <p:nvPr>
            <p:ph type="title"/>
          </p:nvPr>
        </p:nvSpPr>
        <p:spPr>
          <a:xfrm>
            <a:off x="457200" y="404813"/>
            <a:ext cx="8229600" cy="503237"/>
          </a:xfrm>
        </p:spPr>
        <p:txBody>
          <a:bodyPr/>
          <a:lstStyle/>
          <a:p>
            <a:pPr algn="l">
              <a:defRPr/>
            </a:pPr>
            <a:r>
              <a:rPr kumimoji="0" lang="en-US" altLang="zh-CN" dirty="0"/>
              <a:t>What is Information Retrieval?</a:t>
            </a:r>
          </a:p>
        </p:txBody>
      </p:sp>
      <p:sp>
        <p:nvSpPr>
          <p:cNvPr id="147459" name="Rectangle 3"/>
          <p:cNvSpPr>
            <a:spLocks noGrp="1" noChangeArrowheads="1"/>
          </p:cNvSpPr>
          <p:nvPr>
            <p:ph type="body" idx="1"/>
          </p:nvPr>
        </p:nvSpPr>
        <p:spPr>
          <a:xfrm>
            <a:off x="468313" y="2924175"/>
            <a:ext cx="8229600" cy="2943225"/>
          </a:xfrm>
        </p:spPr>
        <p:txBody>
          <a:bodyPr/>
          <a:lstStyle/>
          <a:p>
            <a:pPr>
              <a:lnSpc>
                <a:spcPct val="80000"/>
              </a:lnSpc>
              <a:defRPr/>
            </a:pPr>
            <a:endParaRPr kumimoji="0" lang="en-US" altLang="zh-CN" sz="2800" dirty="0"/>
          </a:p>
          <a:p>
            <a:pPr>
              <a:lnSpc>
                <a:spcPct val="80000"/>
              </a:lnSpc>
              <a:defRPr/>
            </a:pPr>
            <a:r>
              <a:rPr kumimoji="0" lang="en-US" altLang="zh-CN" sz="2800" dirty="0"/>
              <a:t>Quite effective (at some things)</a:t>
            </a:r>
          </a:p>
          <a:p>
            <a:pPr>
              <a:lnSpc>
                <a:spcPct val="80000"/>
              </a:lnSpc>
              <a:defRPr/>
            </a:pPr>
            <a:r>
              <a:rPr kumimoji="0" lang="en-US" altLang="zh-CN" sz="2800" dirty="0"/>
              <a:t>Highly visible (mostly)</a:t>
            </a:r>
          </a:p>
          <a:p>
            <a:pPr>
              <a:lnSpc>
                <a:spcPct val="80000"/>
              </a:lnSpc>
              <a:defRPr/>
            </a:pPr>
            <a:r>
              <a:rPr kumimoji="0" lang="en-US" altLang="zh-CN" sz="2800" dirty="0"/>
              <a:t>Commercially successful (some of them, so far)</a:t>
            </a:r>
          </a:p>
          <a:p>
            <a:pPr>
              <a:lnSpc>
                <a:spcPct val="80000"/>
              </a:lnSpc>
              <a:defRPr/>
            </a:pPr>
            <a:r>
              <a:rPr kumimoji="0" lang="en-US" altLang="zh-CN" sz="2800" dirty="0"/>
              <a:t>But what goes on behind the scenes?</a:t>
            </a:r>
          </a:p>
          <a:p>
            <a:pPr lvl="1">
              <a:lnSpc>
                <a:spcPct val="80000"/>
              </a:lnSpc>
              <a:defRPr/>
            </a:pPr>
            <a:r>
              <a:rPr kumimoji="0" lang="en-US" altLang="zh-CN" sz="2400" dirty="0"/>
              <a:t>How do they work?</a:t>
            </a:r>
          </a:p>
          <a:p>
            <a:pPr lvl="1">
              <a:lnSpc>
                <a:spcPct val="80000"/>
              </a:lnSpc>
              <a:defRPr/>
            </a:pPr>
            <a:r>
              <a:rPr kumimoji="0" lang="en-US" altLang="zh-CN" sz="2400" dirty="0"/>
              <a:t>Is there more to it than the Web?</a:t>
            </a:r>
          </a:p>
          <a:p>
            <a:pPr lvl="1">
              <a:lnSpc>
                <a:spcPct val="80000"/>
              </a:lnSpc>
              <a:defRPr/>
            </a:pPr>
            <a:endParaRPr kumimoji="0" lang="zh-CN" altLang="en-US" sz="2400" dirty="0"/>
          </a:p>
        </p:txBody>
      </p:sp>
      <p:pic>
        <p:nvPicPr>
          <p:cNvPr id="225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341438"/>
            <a:ext cx="8280400" cy="1779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7462" name="AutoShape 6"/>
          <p:cNvSpPr>
            <a:spLocks noChangeArrowheads="1"/>
          </p:cNvSpPr>
          <p:nvPr/>
        </p:nvSpPr>
        <p:spPr bwMode="auto">
          <a:xfrm>
            <a:off x="179388" y="3141663"/>
            <a:ext cx="4537075" cy="1079500"/>
          </a:xfrm>
          <a:prstGeom prst="wedgeEllipseCallout">
            <a:avLst>
              <a:gd name="adj1" fmla="val -21519"/>
              <a:gd name="adj2" fmla="val -159264"/>
            </a:avLst>
          </a:prstGeom>
          <a:solidFill>
            <a:schemeClr val="accent1">
              <a:alpha val="89999"/>
            </a:schemeClr>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r>
              <a:rPr lang="en-US" altLang="zh-CN" dirty="0">
                <a:solidFill>
                  <a:srgbClr val="FF0000"/>
                </a:solidFill>
              </a:rPr>
              <a:t>Up to 2019-09-1 $823.8</a:t>
            </a:r>
            <a:r>
              <a:rPr lang="hr-HR" altLang="zh-CN" dirty="0">
                <a:solidFill>
                  <a:srgbClr val="FF0000"/>
                </a:solidFill>
              </a:rPr>
              <a:t> </a:t>
            </a:r>
            <a:r>
              <a:rPr lang="en-US" altLang="zh-CN" dirty="0">
                <a:solidFill>
                  <a:srgbClr val="FF0000"/>
                </a:solidFill>
              </a:rPr>
              <a:t>Billion of Mkt Cap</a:t>
            </a:r>
          </a:p>
        </p:txBody>
      </p:sp>
      <p:sp>
        <p:nvSpPr>
          <p:cNvPr id="147463" name="AutoShape 7"/>
          <p:cNvSpPr>
            <a:spLocks noChangeArrowheads="1"/>
          </p:cNvSpPr>
          <p:nvPr/>
        </p:nvSpPr>
        <p:spPr bwMode="auto">
          <a:xfrm>
            <a:off x="2771775" y="3429000"/>
            <a:ext cx="4537075" cy="1079500"/>
          </a:xfrm>
          <a:prstGeom prst="wedgeEllipseCallout">
            <a:avLst>
              <a:gd name="adj1" fmla="val -24037"/>
              <a:gd name="adj2" fmla="val -106176"/>
            </a:avLst>
          </a:prstGeom>
          <a:solidFill>
            <a:schemeClr val="accent1">
              <a:alpha val="89999"/>
            </a:schemeClr>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r>
              <a:rPr lang="en-US" altLang="zh-CN" dirty="0">
                <a:solidFill>
                  <a:srgbClr val="FF0000"/>
                </a:solidFill>
              </a:rPr>
              <a:t>Up to 2019-09-1 $36.4</a:t>
            </a:r>
            <a:r>
              <a:rPr lang="zh-CN" altLang="en-US" dirty="0">
                <a:solidFill>
                  <a:srgbClr val="FF0000"/>
                </a:solidFill>
              </a:rPr>
              <a:t> </a:t>
            </a:r>
            <a:r>
              <a:rPr lang="en-US" altLang="zh-CN" dirty="0">
                <a:solidFill>
                  <a:srgbClr val="FF0000"/>
                </a:solidFill>
              </a:rPr>
              <a:t>Billion</a:t>
            </a:r>
            <a:r>
              <a:rPr lang="en-US" altLang="zh-CN" dirty="0"/>
              <a:t> </a:t>
            </a:r>
            <a:r>
              <a:rPr lang="en-US" altLang="zh-CN" dirty="0">
                <a:solidFill>
                  <a:srgbClr val="FF0000"/>
                </a:solidFill>
              </a:rPr>
              <a:t>of Mkt Cap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7462"/>
                                        </p:tgtEl>
                                        <p:attrNameLst>
                                          <p:attrName>style.visibility</p:attrName>
                                        </p:attrNameLst>
                                      </p:cBhvr>
                                      <p:to>
                                        <p:strVal val="visible"/>
                                      </p:to>
                                    </p:set>
                                    <p:animEffect transition="in" filter="blinds(horizontal)">
                                      <p:cBhvr>
                                        <p:cTn id="7" dur="500"/>
                                        <p:tgtEl>
                                          <p:spTgt spid="1474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7463"/>
                                        </p:tgtEl>
                                        <p:attrNameLst>
                                          <p:attrName>style.visibility</p:attrName>
                                        </p:attrNameLst>
                                      </p:cBhvr>
                                      <p:to>
                                        <p:strVal val="visible"/>
                                      </p:to>
                                    </p:set>
                                    <p:animEffect transition="in" filter="blinds(horizontal)">
                                      <p:cBhvr>
                                        <p:cTn id="12" dur="500"/>
                                        <p:tgtEl>
                                          <p:spTgt spid="1474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746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74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2" grpId="0" animBg="1"/>
      <p:bldP spid="147462" grpId="1" animBg="1"/>
      <p:bldP spid="147463" grpId="0" animBg="1"/>
      <p:bldP spid="14746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95E4AAAF-C60F-9345-BDB0-4E8E581E29D3}" type="slidenum">
              <a:rPr lang="en-US" altLang="zh-CN"/>
              <a:pPr>
                <a:defRPr/>
              </a:pPr>
              <a:t>7</a:t>
            </a:fld>
            <a:endParaRPr lang="en-US" altLang="zh-CN"/>
          </a:p>
        </p:txBody>
      </p:sp>
      <p:sp>
        <p:nvSpPr>
          <p:cNvPr id="149506" name="Rectangle 2"/>
          <p:cNvSpPr>
            <a:spLocks noGrp="1" noChangeArrowheads="1"/>
          </p:cNvSpPr>
          <p:nvPr>
            <p:ph type="title"/>
          </p:nvPr>
        </p:nvSpPr>
        <p:spPr/>
        <p:txBody>
          <a:bodyPr/>
          <a:lstStyle/>
          <a:p>
            <a:pPr>
              <a:defRPr/>
            </a:pPr>
            <a:r>
              <a:rPr kumimoji="0" lang="en-US" altLang="zh-CN"/>
              <a:t>In this course, we ask…</a:t>
            </a:r>
          </a:p>
        </p:txBody>
      </p:sp>
      <p:sp>
        <p:nvSpPr>
          <p:cNvPr id="149507" name="Rectangle 3"/>
          <p:cNvSpPr>
            <a:spLocks noGrp="1" noChangeArrowheads="1"/>
          </p:cNvSpPr>
          <p:nvPr>
            <p:ph type="body" idx="1"/>
          </p:nvPr>
        </p:nvSpPr>
        <p:spPr>
          <a:xfrm>
            <a:off x="457200" y="1600200"/>
            <a:ext cx="8291513" cy="4924425"/>
          </a:xfrm>
        </p:spPr>
        <p:txBody>
          <a:bodyPr/>
          <a:lstStyle/>
          <a:p>
            <a:pPr>
              <a:lnSpc>
                <a:spcPct val="80000"/>
              </a:lnSpc>
              <a:defRPr/>
            </a:pPr>
            <a:r>
              <a:rPr kumimoji="0" lang="en-US" altLang="zh-CN" sz="2000"/>
              <a:t>What makes a system like Google or BING tick?</a:t>
            </a:r>
          </a:p>
          <a:p>
            <a:pPr lvl="1">
              <a:lnSpc>
                <a:spcPct val="80000"/>
              </a:lnSpc>
              <a:defRPr/>
            </a:pPr>
            <a:r>
              <a:rPr kumimoji="0" lang="en-US" altLang="zh-CN" sz="1800"/>
              <a:t> How does it gather information?</a:t>
            </a:r>
          </a:p>
          <a:p>
            <a:pPr lvl="1">
              <a:lnSpc>
                <a:spcPct val="80000"/>
              </a:lnSpc>
              <a:defRPr/>
            </a:pPr>
            <a:r>
              <a:rPr kumimoji="0" lang="en-US" altLang="zh-CN" sz="1800"/>
              <a:t>What tricks does it use?</a:t>
            </a:r>
          </a:p>
          <a:p>
            <a:pPr lvl="1">
              <a:lnSpc>
                <a:spcPct val="80000"/>
              </a:lnSpc>
              <a:defRPr/>
            </a:pPr>
            <a:r>
              <a:rPr kumimoji="0" lang="en-US" altLang="zh-CN" sz="1800"/>
              <a:t>Extending beyond the Web</a:t>
            </a:r>
          </a:p>
          <a:p>
            <a:pPr>
              <a:lnSpc>
                <a:spcPct val="80000"/>
              </a:lnSpc>
              <a:defRPr/>
            </a:pPr>
            <a:r>
              <a:rPr kumimoji="0" lang="en-US" altLang="zh-CN" sz="2000"/>
              <a:t>How can those approaches be made better?</a:t>
            </a:r>
          </a:p>
          <a:p>
            <a:pPr lvl="1">
              <a:lnSpc>
                <a:spcPct val="80000"/>
              </a:lnSpc>
              <a:defRPr/>
            </a:pPr>
            <a:r>
              <a:rPr kumimoji="0" lang="en-US" altLang="zh-CN" sz="1800"/>
              <a:t>Natural language understanding?</a:t>
            </a:r>
          </a:p>
          <a:p>
            <a:pPr lvl="1">
              <a:lnSpc>
                <a:spcPct val="80000"/>
              </a:lnSpc>
              <a:defRPr/>
            </a:pPr>
            <a:r>
              <a:rPr kumimoji="0" lang="en-US" altLang="zh-CN" sz="1800"/>
              <a:t>User interactions?</a:t>
            </a:r>
          </a:p>
          <a:p>
            <a:pPr>
              <a:lnSpc>
                <a:spcPct val="80000"/>
              </a:lnSpc>
              <a:defRPr/>
            </a:pPr>
            <a:r>
              <a:rPr kumimoji="0" lang="en-US" altLang="zh-CN" sz="2000"/>
              <a:t>What can we do to make things work quickly?</a:t>
            </a:r>
          </a:p>
          <a:p>
            <a:pPr lvl="1">
              <a:lnSpc>
                <a:spcPct val="80000"/>
              </a:lnSpc>
              <a:defRPr/>
            </a:pPr>
            <a:r>
              <a:rPr kumimoji="0" lang="en-US" altLang="zh-CN" sz="1800"/>
              <a:t>Faster computers? Caching?</a:t>
            </a:r>
          </a:p>
          <a:p>
            <a:pPr lvl="1">
              <a:lnSpc>
                <a:spcPct val="80000"/>
              </a:lnSpc>
              <a:defRPr/>
            </a:pPr>
            <a:r>
              <a:rPr kumimoji="0" lang="en-US" altLang="zh-CN" sz="1800"/>
              <a:t>Compression?</a:t>
            </a:r>
          </a:p>
          <a:p>
            <a:pPr>
              <a:lnSpc>
                <a:spcPct val="80000"/>
              </a:lnSpc>
              <a:defRPr/>
            </a:pPr>
            <a:r>
              <a:rPr kumimoji="0" lang="en-US" altLang="zh-CN" sz="2000"/>
              <a:t>How do we decide whether it works well?</a:t>
            </a:r>
          </a:p>
          <a:p>
            <a:pPr lvl="1">
              <a:lnSpc>
                <a:spcPct val="80000"/>
              </a:lnSpc>
              <a:defRPr/>
            </a:pPr>
            <a:r>
              <a:rPr kumimoji="0" lang="en-US" altLang="zh-CN" sz="1800"/>
              <a:t>For all queries? For special types of queries?</a:t>
            </a:r>
          </a:p>
          <a:p>
            <a:pPr lvl="1">
              <a:lnSpc>
                <a:spcPct val="80000"/>
              </a:lnSpc>
              <a:defRPr/>
            </a:pPr>
            <a:r>
              <a:rPr kumimoji="0" lang="en-US" altLang="zh-CN" sz="1800"/>
              <a:t>On every collection of information?</a:t>
            </a:r>
          </a:p>
          <a:p>
            <a:pPr>
              <a:lnSpc>
                <a:spcPct val="80000"/>
              </a:lnSpc>
              <a:defRPr/>
            </a:pPr>
            <a:r>
              <a:rPr kumimoji="0" lang="en-US" altLang="zh-CN" sz="2000"/>
              <a:t>What else can we do with the same approach?</a:t>
            </a:r>
          </a:p>
          <a:p>
            <a:pPr lvl="1">
              <a:lnSpc>
                <a:spcPct val="80000"/>
              </a:lnSpc>
              <a:defRPr/>
            </a:pPr>
            <a:r>
              <a:rPr kumimoji="0" lang="en-US" altLang="zh-CN" sz="1800"/>
              <a:t>Other media?</a:t>
            </a:r>
          </a:p>
          <a:p>
            <a:pPr lvl="1">
              <a:lnSpc>
                <a:spcPct val="80000"/>
              </a:lnSpc>
              <a:defRPr/>
            </a:pPr>
            <a:r>
              <a:rPr kumimoji="0" lang="en-US" altLang="zh-CN" sz="1800"/>
              <a:t>Other tasks?</a:t>
            </a:r>
          </a:p>
          <a:p>
            <a:pPr>
              <a:lnSpc>
                <a:spcPct val="80000"/>
              </a:lnSpc>
              <a:defRPr/>
            </a:pPr>
            <a:endParaRPr kumimoji="0" lang="en-US" altLang="zh-CN"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en-US" altLang="zh-CN"/>
              <a:t>Lecture 1 Introduction</a:t>
            </a:r>
          </a:p>
        </p:txBody>
      </p:sp>
      <p:sp>
        <p:nvSpPr>
          <p:cNvPr id="5" name="幻灯片编号占位符 4"/>
          <p:cNvSpPr>
            <a:spLocks noGrp="1"/>
          </p:cNvSpPr>
          <p:nvPr>
            <p:ph type="sldNum" sz="quarter" idx="11"/>
          </p:nvPr>
        </p:nvSpPr>
        <p:spPr/>
        <p:txBody>
          <a:bodyPr/>
          <a:lstStyle/>
          <a:p>
            <a:pPr>
              <a:defRPr/>
            </a:pPr>
            <a:fld id="{8A46792A-B5F9-0B47-B6FF-EB5E6BDE5519}" type="slidenum">
              <a:rPr lang="en-US" altLang="zh-CN"/>
              <a:pPr>
                <a:defRPr/>
              </a:pPr>
              <a:t>8</a:t>
            </a:fld>
            <a:endParaRPr lang="en-US" altLang="zh-CN"/>
          </a:p>
        </p:txBody>
      </p:sp>
      <p:sp>
        <p:nvSpPr>
          <p:cNvPr id="150530" name="Rectangle 2"/>
          <p:cNvSpPr>
            <a:spLocks noGrp="1" noChangeArrowheads="1"/>
          </p:cNvSpPr>
          <p:nvPr>
            <p:ph type="title"/>
          </p:nvPr>
        </p:nvSpPr>
        <p:spPr/>
        <p:txBody>
          <a:bodyPr/>
          <a:lstStyle/>
          <a:p>
            <a:pPr>
              <a:defRPr/>
            </a:pPr>
            <a:r>
              <a:rPr kumimoji="0" lang="en-US" altLang="zh-CN"/>
              <a:t>Tasks beyond document retrieval</a:t>
            </a:r>
          </a:p>
        </p:txBody>
      </p:sp>
      <p:sp>
        <p:nvSpPr>
          <p:cNvPr id="150531" name="Rectangle 3"/>
          <p:cNvSpPr>
            <a:spLocks noGrp="1" noChangeArrowheads="1"/>
          </p:cNvSpPr>
          <p:nvPr>
            <p:ph type="body" idx="1"/>
          </p:nvPr>
        </p:nvSpPr>
        <p:spPr/>
        <p:txBody>
          <a:bodyPr/>
          <a:lstStyle/>
          <a:p>
            <a:pPr>
              <a:lnSpc>
                <a:spcPct val="90000"/>
              </a:lnSpc>
              <a:defRPr/>
            </a:pPr>
            <a:r>
              <a:rPr kumimoji="0" lang="en-US" altLang="zh-CN" sz="2400" dirty="0">
                <a:solidFill>
                  <a:srgbClr val="800000"/>
                </a:solidFill>
              </a:rPr>
              <a:t>Question answering</a:t>
            </a:r>
          </a:p>
          <a:p>
            <a:pPr>
              <a:lnSpc>
                <a:spcPct val="90000"/>
              </a:lnSpc>
              <a:defRPr/>
            </a:pPr>
            <a:r>
              <a:rPr kumimoji="0" lang="en-US" altLang="zh-CN" sz="2400" dirty="0"/>
              <a:t>Agents (filtering, routing)</a:t>
            </a:r>
          </a:p>
          <a:p>
            <a:pPr>
              <a:lnSpc>
                <a:spcPct val="90000"/>
              </a:lnSpc>
              <a:defRPr/>
            </a:pPr>
            <a:r>
              <a:rPr kumimoji="0" lang="en-US" altLang="zh-CN" sz="2400" dirty="0">
                <a:solidFill>
                  <a:srgbClr val="800000"/>
                </a:solidFill>
              </a:rPr>
              <a:t>Recommender systems</a:t>
            </a:r>
          </a:p>
          <a:p>
            <a:pPr>
              <a:lnSpc>
                <a:spcPct val="90000"/>
              </a:lnSpc>
              <a:defRPr/>
            </a:pPr>
            <a:r>
              <a:rPr kumimoji="0" lang="en-US" altLang="zh-CN" sz="2400" dirty="0"/>
              <a:t>Automatic organization (e.g., clustering)</a:t>
            </a:r>
          </a:p>
          <a:p>
            <a:pPr>
              <a:lnSpc>
                <a:spcPct val="90000"/>
              </a:lnSpc>
              <a:defRPr/>
            </a:pPr>
            <a:r>
              <a:rPr kumimoji="0" lang="en-US" altLang="zh-CN" sz="2400" dirty="0"/>
              <a:t>Cross-language retrieval</a:t>
            </a:r>
          </a:p>
          <a:p>
            <a:pPr>
              <a:lnSpc>
                <a:spcPct val="90000"/>
              </a:lnSpc>
              <a:defRPr/>
            </a:pPr>
            <a:r>
              <a:rPr kumimoji="0" lang="en-US" altLang="zh-CN" sz="2400" dirty="0"/>
              <a:t>Leveraging XML and other Metadata</a:t>
            </a:r>
          </a:p>
          <a:p>
            <a:pPr>
              <a:lnSpc>
                <a:spcPct val="90000"/>
              </a:lnSpc>
              <a:defRPr/>
            </a:pPr>
            <a:r>
              <a:rPr kumimoji="0" lang="en-US" altLang="zh-CN" sz="2400" dirty="0"/>
              <a:t>Data and information mining</a:t>
            </a:r>
          </a:p>
          <a:p>
            <a:pPr>
              <a:lnSpc>
                <a:spcPct val="90000"/>
              </a:lnSpc>
              <a:defRPr/>
            </a:pPr>
            <a:r>
              <a:rPr kumimoji="0" lang="en-US" altLang="zh-CN" sz="2400" dirty="0"/>
              <a:t>Knowledge management</a:t>
            </a:r>
          </a:p>
          <a:p>
            <a:pPr>
              <a:lnSpc>
                <a:spcPct val="90000"/>
              </a:lnSpc>
              <a:defRPr/>
            </a:pPr>
            <a:r>
              <a:rPr kumimoji="0" lang="en-US" altLang="zh-CN" sz="2400" dirty="0"/>
              <a:t>Meta-search (multi-database searching)</a:t>
            </a:r>
          </a:p>
          <a:p>
            <a:pPr>
              <a:lnSpc>
                <a:spcPct val="90000"/>
              </a:lnSpc>
              <a:defRPr/>
            </a:pPr>
            <a:r>
              <a:rPr kumimoji="0" lang="en-US" altLang="zh-CN" sz="2400" dirty="0"/>
              <a:t>Summarization</a:t>
            </a:r>
          </a:p>
          <a:p>
            <a:pPr>
              <a:lnSpc>
                <a:spcPct val="90000"/>
              </a:lnSpc>
              <a:defRPr/>
            </a:pPr>
            <a:r>
              <a:rPr kumimoji="0" lang="en-US" altLang="zh-CN" sz="2400" dirty="0"/>
              <a:t>…</a:t>
            </a:r>
          </a:p>
          <a:p>
            <a:pPr>
              <a:lnSpc>
                <a:spcPct val="90000"/>
              </a:lnSpc>
              <a:defRPr/>
            </a:pPr>
            <a:endParaRPr kumimoji="0" lang="zh-CN"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页脚占位符 3"/>
          <p:cNvSpPr>
            <a:spLocks noGrp="1"/>
          </p:cNvSpPr>
          <p:nvPr>
            <p:ph type="ftr" sz="quarter" idx="10"/>
          </p:nvPr>
        </p:nvSpPr>
        <p:spPr/>
        <p:txBody>
          <a:bodyPr/>
          <a:lstStyle/>
          <a:p>
            <a:pPr>
              <a:defRPr/>
            </a:pPr>
            <a:r>
              <a:rPr lang="en-US" altLang="zh-CN"/>
              <a:t>Lecture 1 Introduction</a:t>
            </a:r>
          </a:p>
        </p:txBody>
      </p:sp>
      <p:sp>
        <p:nvSpPr>
          <p:cNvPr id="15" name="幻灯片编号占位符 4"/>
          <p:cNvSpPr>
            <a:spLocks noGrp="1"/>
          </p:cNvSpPr>
          <p:nvPr>
            <p:ph type="sldNum" sz="quarter" idx="11"/>
          </p:nvPr>
        </p:nvSpPr>
        <p:spPr/>
        <p:txBody>
          <a:bodyPr/>
          <a:lstStyle/>
          <a:p>
            <a:pPr>
              <a:defRPr/>
            </a:pPr>
            <a:fld id="{4680DAFF-A919-8D4E-8CB3-7A3BBECE53C9}" type="slidenum">
              <a:rPr lang="en-US" altLang="zh-CN"/>
              <a:pPr>
                <a:defRPr/>
              </a:pPr>
              <a:t>9</a:t>
            </a:fld>
            <a:endParaRPr lang="en-US" altLang="zh-CN"/>
          </a:p>
        </p:txBody>
      </p:sp>
      <p:sp>
        <p:nvSpPr>
          <p:cNvPr id="157698" name="Rectangle 2"/>
          <p:cNvSpPr>
            <a:spLocks noGrp="1" noChangeArrowheads="1"/>
          </p:cNvSpPr>
          <p:nvPr>
            <p:ph type="title"/>
          </p:nvPr>
        </p:nvSpPr>
        <p:spPr/>
        <p:txBody>
          <a:bodyPr/>
          <a:lstStyle/>
          <a:p>
            <a:pPr>
              <a:defRPr/>
            </a:pPr>
            <a:r>
              <a:rPr kumimoji="0" lang="en-US" altLang="zh-CN"/>
              <a:t>Comparing IR to databases</a:t>
            </a:r>
          </a:p>
        </p:txBody>
      </p:sp>
      <p:grpSp>
        <p:nvGrpSpPr>
          <p:cNvPr id="26628" name="Group 5"/>
          <p:cNvGrpSpPr>
            <a:grpSpLocks/>
          </p:cNvGrpSpPr>
          <p:nvPr/>
        </p:nvGrpSpPr>
        <p:grpSpPr bwMode="auto">
          <a:xfrm>
            <a:off x="1476375" y="2133600"/>
            <a:ext cx="1943100" cy="2087563"/>
            <a:chOff x="295" y="1389"/>
            <a:chExt cx="1224" cy="1315"/>
          </a:xfrm>
        </p:grpSpPr>
        <p:sp>
          <p:nvSpPr>
            <p:cNvPr id="157702" name="AutoShape 6"/>
            <p:cNvSpPr>
              <a:spLocks noChangeArrowheads="1"/>
            </p:cNvSpPr>
            <p:nvPr/>
          </p:nvSpPr>
          <p:spPr bwMode="auto">
            <a:xfrm>
              <a:off x="340" y="1389"/>
              <a:ext cx="680" cy="726"/>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7703" name="AutoShape 7"/>
            <p:cNvSpPr>
              <a:spLocks noChangeArrowheads="1"/>
            </p:cNvSpPr>
            <p:nvPr/>
          </p:nvSpPr>
          <p:spPr bwMode="auto">
            <a:xfrm>
              <a:off x="703" y="1616"/>
              <a:ext cx="635" cy="635"/>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7704" name="AutoShape 8"/>
            <p:cNvSpPr>
              <a:spLocks noChangeArrowheads="1"/>
            </p:cNvSpPr>
            <p:nvPr/>
          </p:nvSpPr>
          <p:spPr bwMode="auto">
            <a:xfrm>
              <a:off x="295" y="1797"/>
              <a:ext cx="635" cy="635"/>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7705" name="AutoShape 9"/>
            <p:cNvSpPr>
              <a:spLocks noChangeArrowheads="1"/>
            </p:cNvSpPr>
            <p:nvPr/>
          </p:nvSpPr>
          <p:spPr bwMode="auto">
            <a:xfrm>
              <a:off x="884" y="1888"/>
              <a:ext cx="635" cy="635"/>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7706" name="AutoShape 10"/>
            <p:cNvSpPr>
              <a:spLocks noChangeArrowheads="1"/>
            </p:cNvSpPr>
            <p:nvPr/>
          </p:nvSpPr>
          <p:spPr bwMode="auto">
            <a:xfrm>
              <a:off x="385" y="2069"/>
              <a:ext cx="635" cy="635"/>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157707" name="Rectangle 11"/>
          <p:cNvSpPr>
            <a:spLocks noChangeArrowheads="1"/>
          </p:cNvSpPr>
          <p:nvPr/>
        </p:nvSpPr>
        <p:spPr bwMode="auto">
          <a:xfrm>
            <a:off x="971550" y="4437063"/>
            <a:ext cx="4060825"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a:solidFill>
                  <a:srgbClr val="FF0000"/>
                </a:solidFill>
              </a:rPr>
              <a:t>Database/Data warehouse </a:t>
            </a:r>
          </a:p>
          <a:p>
            <a:pPr>
              <a:defRPr/>
            </a:pPr>
            <a:endParaRPr lang="en-US" altLang="zh-CN">
              <a:solidFill>
                <a:srgbClr val="FF0000"/>
              </a:solidFill>
            </a:endParaRPr>
          </a:p>
          <a:p>
            <a:pPr>
              <a:defRPr/>
            </a:pPr>
            <a:r>
              <a:rPr lang="en-US" altLang="zh-CN">
                <a:solidFill>
                  <a:srgbClr val="FF0000"/>
                </a:solidFill>
              </a:rPr>
              <a:t>SQL (Structured Query Language)</a:t>
            </a:r>
          </a:p>
        </p:txBody>
      </p:sp>
      <p:graphicFrame>
        <p:nvGraphicFramePr>
          <p:cNvPr id="26630" name="Object 12"/>
          <p:cNvGraphicFramePr>
            <a:graphicFrameLocks noGrp="1" noChangeAspect="1"/>
          </p:cNvGraphicFramePr>
          <p:nvPr>
            <p:ph idx="1"/>
          </p:nvPr>
        </p:nvGraphicFramePr>
        <p:xfrm>
          <a:off x="4787900" y="1557338"/>
          <a:ext cx="2952750" cy="2819400"/>
        </p:xfrm>
        <a:graphic>
          <a:graphicData uri="http://schemas.openxmlformats.org/presentationml/2006/ole">
            <mc:AlternateContent xmlns:mc="http://schemas.openxmlformats.org/markup-compatibility/2006">
              <mc:Choice xmlns:v="urn:schemas-microsoft-com:vml" Requires="v">
                <p:oleObj name="Visio" r:id="rId2" imgW="4279900" imgH="4089400" progId="Visio.Drawing.6">
                  <p:embed/>
                </p:oleObj>
              </mc:Choice>
              <mc:Fallback>
                <p:oleObj name="Visio" r:id="rId2" imgW="4279900" imgH="4089400" progId="Visio.Drawing.6">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557338"/>
                        <a:ext cx="2952750"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57718" name="Rectangle 22"/>
          <p:cNvSpPr>
            <a:spLocks noChangeArrowheads="1"/>
          </p:cNvSpPr>
          <p:nvPr/>
        </p:nvSpPr>
        <p:spPr bwMode="auto">
          <a:xfrm>
            <a:off x="5003800" y="4437063"/>
            <a:ext cx="25257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a:solidFill>
                  <a:srgbClr val="FF0000"/>
                </a:solidFill>
              </a:rPr>
              <a:t>Information Retrieval</a:t>
            </a:r>
          </a:p>
        </p:txBody>
      </p:sp>
      <p:sp>
        <p:nvSpPr>
          <p:cNvPr id="157719" name="AutoShape 23"/>
          <p:cNvSpPr>
            <a:spLocks noChangeArrowheads="1"/>
          </p:cNvSpPr>
          <p:nvPr/>
        </p:nvSpPr>
        <p:spPr bwMode="auto">
          <a:xfrm>
            <a:off x="2124075" y="1916113"/>
            <a:ext cx="5543550" cy="2522537"/>
          </a:xfrm>
          <a:prstGeom prst="cloudCallout">
            <a:avLst>
              <a:gd name="adj1" fmla="val -17926"/>
              <a:gd name="adj2" fmla="val 17403"/>
            </a:avLst>
          </a:prstGeom>
          <a:solidFill>
            <a:srgbClr val="808000">
              <a:alpha val="89999"/>
            </a:srgbClr>
          </a:solidFill>
          <a:ln w="9525">
            <a:solidFill>
              <a:schemeClr val="folHlink"/>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endParaRPr lang="en-US" altLang="zh-CN">
              <a:solidFill>
                <a:srgbClr val="0000FF"/>
              </a:solidFill>
            </a:endParaRPr>
          </a:p>
          <a:p>
            <a:pPr algn="ctr">
              <a:defRPr/>
            </a:pPr>
            <a:r>
              <a:rPr lang="en-US" altLang="zh-CN" sz="2800">
                <a:solidFill>
                  <a:srgbClr val="0000FF"/>
                </a:solidFill>
              </a:rPr>
              <a:t>What</a:t>
            </a:r>
            <a:r>
              <a:rPr lang="zh-CN" altLang="en-US" sz="2800">
                <a:solidFill>
                  <a:srgbClr val="0000FF"/>
                </a:solidFill>
              </a:rPr>
              <a:t>’</a:t>
            </a:r>
            <a:r>
              <a:rPr lang="en-US" altLang="zh-CN" sz="2800">
                <a:solidFill>
                  <a:srgbClr val="0000FF"/>
                </a:solidFill>
              </a:rPr>
              <a:t>s the difference between DBM and IR?</a:t>
            </a:r>
          </a:p>
        </p:txBody>
      </p:sp>
      <p:sp>
        <p:nvSpPr>
          <p:cNvPr id="157720" name="Rectangle 24"/>
          <p:cNvSpPr>
            <a:spLocks noChangeArrowheads="1"/>
          </p:cNvSpPr>
          <p:nvPr/>
        </p:nvSpPr>
        <p:spPr bwMode="auto">
          <a:xfrm>
            <a:off x="1042988" y="5013325"/>
            <a:ext cx="3960812" cy="431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57719"/>
                                        </p:tgtEl>
                                        <p:attrNameLst>
                                          <p:attrName>style.visibility</p:attrName>
                                        </p:attrNameLst>
                                      </p:cBhvr>
                                      <p:to>
                                        <p:strVal val="visible"/>
                                      </p:to>
                                    </p:set>
                                    <p:animEffect transition="in" filter="wheel(4)">
                                      <p:cBhvr>
                                        <p:cTn id="7" dur="500"/>
                                        <p:tgtEl>
                                          <p:spTgt spid="1577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grpId="0" nodeType="clickEffect">
                                  <p:stCondLst>
                                    <p:cond delay="0"/>
                                  </p:stCondLst>
                                  <p:childTnLst>
                                    <p:anim calcmode="lin" valueType="num">
                                      <p:cBhvr additive="base">
                                        <p:cTn id="11" dur="500"/>
                                        <p:tgtEl>
                                          <p:spTgt spid="157720"/>
                                        </p:tgtEl>
                                        <p:attrNameLst>
                                          <p:attrName>ppt_x</p:attrName>
                                        </p:attrNameLst>
                                      </p:cBhvr>
                                      <p:tavLst>
                                        <p:tav tm="0">
                                          <p:val>
                                            <p:strVal val="ppt_x"/>
                                          </p:val>
                                        </p:tav>
                                        <p:tav tm="100000">
                                          <p:val>
                                            <p:strVal val="ppt_x"/>
                                          </p:val>
                                        </p:tav>
                                      </p:tavLst>
                                    </p:anim>
                                    <p:anim calcmode="lin" valueType="num">
                                      <p:cBhvr additive="base">
                                        <p:cTn id="12" dur="500"/>
                                        <p:tgtEl>
                                          <p:spTgt spid="157720"/>
                                        </p:tgtEl>
                                        <p:attrNameLst>
                                          <p:attrName>ppt_y</p:attrName>
                                        </p:attrNameLst>
                                      </p:cBhvr>
                                      <p:tavLst>
                                        <p:tav tm="0">
                                          <p:val>
                                            <p:strVal val="ppt_y"/>
                                          </p:val>
                                        </p:tav>
                                        <p:tav tm="100000">
                                          <p:val>
                                            <p:strVal val="1+ppt_h/2"/>
                                          </p:val>
                                        </p:tav>
                                      </p:tavLst>
                                    </p:anim>
                                    <p:set>
                                      <p:cBhvr>
                                        <p:cTn id="13" dur="1" fill="hold">
                                          <p:stCondLst>
                                            <p:cond delay="499"/>
                                          </p:stCondLst>
                                        </p:cTn>
                                        <p:tgtEl>
                                          <p:spTgt spid="1577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19" grpId="0" animBg="1"/>
      <p:bldP spid="157720"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宋体"/>
      </a:majorFont>
      <a:minorFont>
        <a:latin typeface="Arial"/>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a:ln>
              <a:noFill/>
            </a:ln>
            <a:solidFill>
              <a:schemeClr val="tx1"/>
            </a:solidFill>
            <a:effectLst/>
            <a:latin typeface="Arial"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8864</TotalTime>
  <Words>1449</Words>
  <Application>Microsoft Office PowerPoint</Application>
  <PresentationFormat>全屏显示(4:3)</PresentationFormat>
  <Paragraphs>264</Paragraphs>
  <Slides>24</Slides>
  <Notes>9</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1" baseType="lpstr">
      <vt:lpstr>ITC Zapf Chancery</vt:lpstr>
      <vt:lpstr>华文仿宋</vt:lpstr>
      <vt:lpstr>Arial</vt:lpstr>
      <vt:lpstr>Chiller</vt:lpstr>
      <vt:lpstr>Times New Roman</vt:lpstr>
      <vt:lpstr>默认设计模板</vt:lpstr>
      <vt:lpstr>Visio</vt:lpstr>
      <vt:lpstr>Information Retrieval</vt:lpstr>
      <vt:lpstr>PowerPoint 演示文稿</vt:lpstr>
      <vt:lpstr>Lecture 1  Introduction to Information Retrieval</vt:lpstr>
      <vt:lpstr>Outline</vt:lpstr>
      <vt:lpstr>Questions before the course</vt:lpstr>
      <vt:lpstr>What is Information Retrieval?</vt:lpstr>
      <vt:lpstr>In this course, we ask…</vt:lpstr>
      <vt:lpstr>Tasks beyond document retrieval</vt:lpstr>
      <vt:lpstr>Comparing IR to databases</vt:lpstr>
      <vt:lpstr>Comparing IR to databases</vt:lpstr>
      <vt:lpstr>Sample Systems</vt:lpstr>
      <vt:lpstr>Outline</vt:lpstr>
      <vt:lpstr>Basic Approach to IR</vt:lpstr>
      <vt:lpstr>Relevant(相关) Items are Similar(相似)</vt:lpstr>
      <vt:lpstr>“Bag of Words” (词袋)</vt:lpstr>
      <vt:lpstr>Example 2: What is this about?</vt:lpstr>
      <vt:lpstr>Example 2(Cont’d)  The original text (the start)</vt:lpstr>
      <vt:lpstr>The Point from Example 2</vt:lpstr>
      <vt:lpstr>Simple flow of retrieval process</vt:lpstr>
      <vt:lpstr>Conclusion</vt:lpstr>
      <vt:lpstr>Homework 1</vt:lpstr>
      <vt:lpstr>Google(R) Fans......</vt:lpstr>
      <vt:lpstr>Baidu Brain</vt:lpstr>
      <vt:lpstr>PowerPoint 演示文稿</vt:lpstr>
    </vt:vector>
  </TitlesOfParts>
  <Manager/>
  <Company>HITSZ</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IR-Overview</dc:title>
  <dc:subject/>
  <dc:creator>Qingcai</dc:creator>
  <cp:keywords/>
  <dc:description/>
  <cp:lastModifiedBy>王 铭</cp:lastModifiedBy>
  <cp:revision>591</cp:revision>
  <dcterms:created xsi:type="dcterms:W3CDTF">2005-07-04T14:06:55Z</dcterms:created>
  <dcterms:modified xsi:type="dcterms:W3CDTF">2021-06-30T15:35:13Z</dcterms:modified>
  <cp:category/>
</cp:coreProperties>
</file>